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435" r:id="rId1"/>
  </p:sldMasterIdLst>
  <p:notesMasterIdLst>
    <p:notesMasterId r:id="rId37"/>
  </p:notesMasterIdLst>
  <p:handoutMasterIdLst>
    <p:handoutMasterId r:id="rId38"/>
  </p:handoutMasterIdLst>
  <p:sldIdLst>
    <p:sldId id="259" r:id="rId2"/>
    <p:sldId id="523" r:id="rId3"/>
    <p:sldId id="457" r:id="rId4"/>
    <p:sldId id="491" r:id="rId5"/>
    <p:sldId id="517" r:id="rId6"/>
    <p:sldId id="492" r:id="rId7"/>
    <p:sldId id="494" r:id="rId8"/>
    <p:sldId id="506" r:id="rId9"/>
    <p:sldId id="507" r:id="rId10"/>
    <p:sldId id="511" r:id="rId11"/>
    <p:sldId id="512" r:id="rId12"/>
    <p:sldId id="372" r:id="rId13"/>
    <p:sldId id="363" r:id="rId14"/>
    <p:sldId id="369" r:id="rId15"/>
    <p:sldId id="406" r:id="rId16"/>
    <p:sldId id="370" r:id="rId17"/>
    <p:sldId id="365" r:id="rId18"/>
    <p:sldId id="348" r:id="rId19"/>
    <p:sldId id="407" r:id="rId20"/>
    <p:sldId id="358" r:id="rId21"/>
    <p:sldId id="383" r:id="rId22"/>
    <p:sldId id="351" r:id="rId23"/>
    <p:sldId id="352" r:id="rId24"/>
    <p:sldId id="520" r:id="rId25"/>
    <p:sldId id="353" r:id="rId26"/>
    <p:sldId id="354" r:id="rId27"/>
    <p:sldId id="355" r:id="rId28"/>
    <p:sldId id="356" r:id="rId29"/>
    <p:sldId id="359" r:id="rId30"/>
    <p:sldId id="360" r:id="rId31"/>
    <p:sldId id="384" r:id="rId32"/>
    <p:sldId id="385" r:id="rId33"/>
    <p:sldId id="361" r:id="rId34"/>
    <p:sldId id="522" r:id="rId35"/>
    <p:sldId id="513" r:id="rId36"/>
  </p:sldIdLst>
  <p:sldSz cx="9144000" cy="6858000" type="screen4x3"/>
  <p:notesSz cx="10234613" cy="70993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6FF33"/>
    <a:srgbClr val="3333FF"/>
    <a:srgbClr val="FF33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12" autoAdjust="0"/>
    <p:restoredTop sz="92708" autoAdjust="0"/>
  </p:normalViewPr>
  <p:slideViewPr>
    <p:cSldViewPr>
      <p:cViewPr varScale="1">
        <p:scale>
          <a:sx n="102" d="100"/>
          <a:sy n="102" d="100"/>
        </p:scale>
        <p:origin x="156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02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4836" cy="354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40" tIns="47320" rIns="94640" bIns="473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8143" y="0"/>
            <a:ext cx="4434835" cy="354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40" tIns="47320" rIns="94640" bIns="473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7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343"/>
            <a:ext cx="4434836" cy="354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7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8143" y="6743343"/>
            <a:ext cx="4434835" cy="354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9294D5A-6FA9-4702-B616-D1187EED4B6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4836" cy="354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40" tIns="47320" rIns="94640" bIns="473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8143" y="0"/>
            <a:ext cx="4434835" cy="354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40" tIns="47320" rIns="94640" bIns="473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6450" y="533400"/>
            <a:ext cx="3544888" cy="2660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298" y="3372500"/>
            <a:ext cx="8188017" cy="3193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40" tIns="47320" rIns="94640" bIns="473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3343"/>
            <a:ext cx="4434836" cy="354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8143" y="6743343"/>
            <a:ext cx="4434835" cy="354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6626E44-D96E-44BB-A72B-2627E94A559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626E44-D96E-44BB-A72B-2627E94A559A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84896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535DA60-CEAC-4BEB-AB38-57A84185E52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2537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40961A-75AD-462F-9DF0-BC0EABD93B44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18253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D141D8-AF6A-43A1-B6A0-4CFF1799072A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5068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390" y="4179595"/>
            <a:ext cx="2295329" cy="65796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21261" y="2489200"/>
            <a:ext cx="2012937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48208"/>
            <a:ext cx="2309279" cy="117667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30434" y="4179594"/>
            <a:ext cx="2291674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486834"/>
            <a:ext cx="2025182" cy="144970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48209"/>
            <a:ext cx="2317790" cy="118837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4166523"/>
            <a:ext cx="2304671" cy="681684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489200"/>
            <a:ext cx="2018838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0" y="4848209"/>
            <a:ext cx="2304671" cy="1189427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5" name="Date Placeholder 6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6" name="Footer Placeholder 7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7" name="Slide Number Placeholder 8"/>
          <p:cNvSpPr>
            <a:spLocks noGrp="1"/>
          </p:cNvSpPr>
          <p:nvPr>
            <p:ph type="sldNum" sz="quarter" idx="23"/>
          </p:nvPr>
        </p:nvSpPr>
        <p:spPr>
          <a:xfrm>
            <a:off x="7712075" y="295275"/>
            <a:ext cx="739775" cy="76835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8F4BBC11-A894-48D9-B50A-05A606DB17B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80732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828801"/>
            <a:ext cx="8229600" cy="4302125"/>
          </a:xfrm>
        </p:spPr>
        <p:txBody>
          <a:bodyPr rtlCol="0">
            <a:normAutofit/>
          </a:bodyPr>
          <a:lstStyle/>
          <a:p>
            <a:pPr lvl="0"/>
            <a:endParaRPr lang="zh-HK" altLang="en-US" noProof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1676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0B495-6DE8-4C2D-8E37-BA492F8AF68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90855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860729-2F79-4E8C-80E9-55EACB89462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25329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495ECD7-983C-4C74-92D4-CDA53A74F42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5669837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32D12C-994A-4475-9B47-20290771E77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64730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308E35-0CBA-4DDD-840D-C74D3E184910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610967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36299D-A6F2-4130-97C8-2BFF747FA73F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48871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072DC2-F27D-4BE8-8B1C-6D673E0A67B0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20623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pPr>
              <a:defRPr/>
            </a:pPr>
            <a:fld id="{F804C704-B357-48EB-9DA6-D888ED4E8ADB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846302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pPr>
              <a:defRPr/>
            </a:pPr>
            <a:fld id="{B8A5CBE0-C166-472C-B341-6B001A37903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3696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83866DD7-3A76-4039-A462-D16902F079F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763858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436" r:id="rId1"/>
    <p:sldLayoutId id="2147485437" r:id="rId2"/>
    <p:sldLayoutId id="2147485438" r:id="rId3"/>
    <p:sldLayoutId id="2147485439" r:id="rId4"/>
    <p:sldLayoutId id="2147485440" r:id="rId5"/>
    <p:sldLayoutId id="2147485441" r:id="rId6"/>
    <p:sldLayoutId id="2147485442" r:id="rId7"/>
    <p:sldLayoutId id="2147485443" r:id="rId8"/>
    <p:sldLayoutId id="2147485444" r:id="rId9"/>
    <p:sldLayoutId id="2147485445" r:id="rId10"/>
    <p:sldLayoutId id="2147485446" r:id="rId11"/>
    <p:sldLayoutId id="2147485447" r:id="rId12"/>
    <p:sldLayoutId id="2147485448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594">
          <p15:clr>
            <a:srgbClr val="F26B43"/>
          </p15:clr>
        </p15:guide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259632" y="2564904"/>
            <a:ext cx="7008887" cy="1686421"/>
          </a:xfrm>
        </p:spPr>
        <p:txBody>
          <a:bodyPr>
            <a:noAutofit/>
          </a:bodyPr>
          <a:lstStyle/>
          <a:p>
            <a:pPr eaLnBrk="1" hangingPunct="1"/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浸信會永隆中學</a:t>
            </a:r>
            <a:b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中三家長晚會 </a:t>
            </a:r>
            <a:br>
              <a:rPr lang="en-US" altLang="zh-TW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HK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en-US" altLang="zh-TW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024.5.10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987824" y="6015822"/>
            <a:ext cx="5918200" cy="862013"/>
          </a:xfrm>
        </p:spPr>
        <p:txBody>
          <a:bodyPr rtlCol="0">
            <a:normAutofit/>
          </a:bodyPr>
          <a:lstStyle/>
          <a:p>
            <a:pPr algn="r" eaLnBrk="1" fontAlgn="auto" hangingPunct="1">
              <a:spcBef>
                <a:spcPct val="50000"/>
              </a:spcBef>
              <a:spcAft>
                <a:spcPts val="0"/>
              </a:spcAft>
              <a:buClrTx/>
              <a:buSzTx/>
              <a:buFont typeface="Wingdings 3" charset="2"/>
              <a:buNone/>
              <a:defRPr/>
            </a:pP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生涯規劃組</a:t>
            </a:r>
          </a:p>
          <a:p>
            <a:pPr algn="r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en-US" altLang="zh-TW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/>
          </p:nvPr>
        </p:nvSpPr>
        <p:spPr>
          <a:xfrm>
            <a:off x="755573" y="835744"/>
            <a:ext cx="8097838" cy="1081088"/>
          </a:xfrm>
        </p:spPr>
        <p:txBody>
          <a:bodyPr/>
          <a:lstStyle/>
          <a:p>
            <a:pPr eaLnBrk="1" hangingPunct="1"/>
            <a:r>
              <a:rPr lang="zh-HK" altLang="en-US" sz="4000" b="1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中三全年成績比重</a:t>
            </a:r>
            <a:endParaRPr lang="zh-TW" altLang="en-US" sz="4000" b="1">
              <a:solidFill>
                <a:schemeClr val="accent3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724499"/>
              </p:ext>
            </p:extLst>
          </p:nvPr>
        </p:nvGraphicFramePr>
        <p:xfrm>
          <a:off x="755576" y="1916832"/>
          <a:ext cx="8097835" cy="1395413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618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9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9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9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97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4315">
                <a:tc>
                  <a:txBody>
                    <a:bodyPr/>
                    <a:lstStyle/>
                    <a:p>
                      <a:pPr algn="ctr"/>
                      <a:r>
                        <a:rPr lang="zh-TW" sz="2800" kern="100" dirty="0">
                          <a:effectLst/>
                          <a:latin typeface="Times New Roman" panose="02020603050405020304" pitchFamily="18" charset="0"/>
                          <a:ea typeface="DFKai-SB" panose="03000509000000000000" pitchFamily="49" charset="-120"/>
                          <a:cs typeface="Times New Roman" panose="02020603050405020304" pitchFamily="18" charset="0"/>
                        </a:rPr>
                        <a:t>上學期</a:t>
                      </a:r>
                      <a:endParaRPr lang="en-US" altLang="zh-TW" sz="2800" kern="100" dirty="0">
                        <a:effectLst/>
                        <a:latin typeface="Times New Roman" panose="02020603050405020304" pitchFamily="18" charset="0"/>
                        <a:ea typeface="DFKai-SB" panose="03000509000000000000" pitchFamily="49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zh-TW" altLang="en-US" sz="2800" kern="100" dirty="0">
                          <a:effectLst/>
                          <a:latin typeface="Times New Roman" panose="02020603050405020304" pitchFamily="18" charset="0"/>
                          <a:ea typeface="DFKai-SB" panose="03000509000000000000" pitchFamily="49" charset="-120"/>
                          <a:cs typeface="Times New Roman" panose="02020603050405020304" pitchFamily="18" charset="0"/>
                        </a:rPr>
                        <a:t>平時分</a:t>
                      </a:r>
                    </a:p>
                  </a:txBody>
                  <a:tcPr marL="68582" marR="685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2800" kern="100" dirty="0">
                          <a:effectLst/>
                          <a:latin typeface="Times New Roman" panose="02020603050405020304" pitchFamily="18" charset="0"/>
                          <a:ea typeface="DFKai-SB" panose="03000509000000000000" pitchFamily="49" charset="-120"/>
                          <a:cs typeface="Times New Roman" panose="02020603050405020304" pitchFamily="18" charset="0"/>
                        </a:rPr>
                        <a:t>上學期</a:t>
                      </a:r>
                      <a:endParaRPr lang="en-US" altLang="zh-TW" sz="2800" kern="100" dirty="0">
                        <a:effectLst/>
                        <a:latin typeface="Times New Roman" panose="02020603050405020304" pitchFamily="18" charset="0"/>
                        <a:ea typeface="DFKai-SB" panose="03000509000000000000" pitchFamily="49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zh-TW" altLang="en-US" sz="2800" kern="100" dirty="0">
                          <a:effectLst/>
                          <a:latin typeface="Times New Roman" panose="02020603050405020304" pitchFamily="18" charset="0"/>
                          <a:ea typeface="DFKai-SB" panose="03000509000000000000" pitchFamily="49" charset="-120"/>
                          <a:cs typeface="Times New Roman" panose="02020603050405020304" pitchFamily="18" charset="0"/>
                        </a:rPr>
                        <a:t>考試</a:t>
                      </a:r>
                    </a:p>
                  </a:txBody>
                  <a:tcPr marL="68582" marR="685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2800" kern="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49" charset="-120"/>
                          <a:cs typeface="Times New Roman" panose="02020603050405020304" pitchFamily="18" charset="0"/>
                        </a:rPr>
                        <a:t>下學期</a:t>
                      </a:r>
                      <a:endParaRPr lang="en-US" altLang="zh-TW" sz="28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FKai-SB" panose="03000509000000000000" pitchFamily="49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zh-TW" sz="2800" kern="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49" charset="-120"/>
                          <a:cs typeface="Times New Roman" panose="02020603050405020304" pitchFamily="18" charset="0"/>
                        </a:rPr>
                        <a:t>統測</a:t>
                      </a:r>
                    </a:p>
                  </a:txBody>
                  <a:tcPr marL="68582" marR="685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kern="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49" charset="-120"/>
                          <a:cs typeface="Times New Roman" panose="02020603050405020304" pitchFamily="18" charset="0"/>
                        </a:rPr>
                        <a:t>下學期</a:t>
                      </a:r>
                      <a:endParaRPr lang="en-US" altLang="zh-TW" sz="28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FKai-SB" panose="03000509000000000000" pitchFamily="49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zh-TW" altLang="en-US" sz="2800" kern="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49" charset="-120"/>
                          <a:cs typeface="Times New Roman" panose="02020603050405020304" pitchFamily="18" charset="0"/>
                        </a:rPr>
                        <a:t>平時分</a:t>
                      </a:r>
                    </a:p>
                  </a:txBody>
                  <a:tcPr marL="68582" marR="685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2800" kern="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49" charset="-120"/>
                          <a:cs typeface="Times New Roman" panose="02020603050405020304" pitchFamily="18" charset="0"/>
                        </a:rPr>
                        <a:t>下學期</a:t>
                      </a:r>
                      <a:endParaRPr lang="en-US" altLang="zh-TW" sz="28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FKai-SB" panose="03000509000000000000" pitchFamily="49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zh-TW" sz="2800" kern="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49" charset="-120"/>
                          <a:cs typeface="Times New Roman" panose="02020603050405020304" pitchFamily="18" charset="0"/>
                        </a:rPr>
                        <a:t>考試</a:t>
                      </a:r>
                    </a:p>
                  </a:txBody>
                  <a:tcPr marL="68582" marR="685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09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kern="100" dirty="0">
                          <a:effectLst/>
                          <a:latin typeface="Arial" panose="020B0604020202020204" pitchFamily="34" charset="0"/>
                          <a:ea typeface="DFKai-SB" panose="03000509000000000000" pitchFamily="49" charset="-120"/>
                          <a:cs typeface="Arial" panose="020B0604020202020204" pitchFamily="34" charset="0"/>
                        </a:rPr>
                        <a:t>15</a:t>
                      </a:r>
                      <a:r>
                        <a:rPr lang="x-none" sz="2800" b="0" kern="100" dirty="0">
                          <a:effectLst/>
                          <a:latin typeface="DFKai-SB" panose="03000509000000000000" pitchFamily="49" charset="-120"/>
                          <a:ea typeface="DFKai-SB" panose="03000509000000000000" pitchFamily="49" charset="-120"/>
                          <a:cs typeface="Arial" panose="020B0604020202020204" pitchFamily="34" charset="0"/>
                        </a:rPr>
                        <a:t>%</a:t>
                      </a:r>
                      <a:endParaRPr lang="zh-TW" sz="2800" b="0" kern="100" dirty="0">
                        <a:effectLst/>
                        <a:latin typeface="Arial" panose="020B0604020202020204" pitchFamily="34" charset="0"/>
                        <a:ea typeface="DFKai-SB" panose="03000509000000000000" pitchFamily="49" charset="-120"/>
                        <a:cs typeface="Arial" panose="020B0604020202020204" pitchFamily="34" charset="0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kern="100" dirty="0">
                          <a:effectLst/>
                          <a:latin typeface="Arial" panose="020B0604020202020204" pitchFamily="34" charset="0"/>
                          <a:ea typeface="DFKai-SB" panose="03000509000000000000" pitchFamily="49" charset="-120"/>
                          <a:cs typeface="Arial" panose="020B0604020202020204" pitchFamily="34" charset="0"/>
                        </a:rPr>
                        <a:t>25</a:t>
                      </a:r>
                      <a:r>
                        <a:rPr lang="x-none" sz="2800" b="0" kern="100" dirty="0">
                          <a:effectLst/>
                          <a:latin typeface="DFKai-SB" panose="03000509000000000000" pitchFamily="49" charset="-120"/>
                          <a:ea typeface="DFKai-SB" panose="03000509000000000000" pitchFamily="49" charset="-120"/>
                          <a:cs typeface="Arial" panose="020B0604020202020204" pitchFamily="34" charset="0"/>
                        </a:rPr>
                        <a:t>%</a:t>
                      </a:r>
                      <a:endParaRPr lang="zh-TW" sz="2800" b="0" kern="100" dirty="0">
                        <a:effectLst/>
                        <a:latin typeface="Arial" panose="020B0604020202020204" pitchFamily="34" charset="0"/>
                        <a:ea typeface="DFKai-SB" panose="03000509000000000000" pitchFamily="49" charset="-120"/>
                        <a:cs typeface="Arial" panose="020B0604020202020204" pitchFamily="34" charset="0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2800" kern="100" dirty="0">
                          <a:effectLst/>
                          <a:latin typeface="Arial" panose="020B0604020202020204" pitchFamily="34" charset="0"/>
                          <a:ea typeface="DFKai-SB" panose="03000509000000000000" pitchFamily="49" charset="-12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altLang="zh-TW" sz="2800" kern="100" dirty="0">
                          <a:effectLst/>
                          <a:latin typeface="Arial" panose="020B0604020202020204" pitchFamily="34" charset="0"/>
                          <a:ea typeface="DFKai-SB" panose="03000509000000000000" pitchFamily="49" charset="-120"/>
                          <a:cs typeface="Arial" panose="020B0604020202020204" pitchFamily="34" charset="0"/>
                        </a:rPr>
                        <a:t>5</a:t>
                      </a:r>
                      <a:r>
                        <a:rPr lang="x-none" altLang="zh-HK" sz="2800" kern="100" dirty="0">
                          <a:effectLst/>
                          <a:latin typeface="DFKai-SB" panose="03000509000000000000" pitchFamily="49" charset="-120"/>
                          <a:ea typeface="DFKai-SB" panose="03000509000000000000" pitchFamily="49" charset="-120"/>
                          <a:cs typeface="Arial" panose="020B0604020202020204" pitchFamily="34" charset="0"/>
                        </a:rPr>
                        <a:t>%</a:t>
                      </a:r>
                      <a:endParaRPr lang="zh-TW" altLang="zh-HK" sz="2800" kern="100" dirty="0">
                        <a:effectLst/>
                        <a:latin typeface="Arial" panose="020B0604020202020204" pitchFamily="34" charset="0"/>
                        <a:ea typeface="DFKai-SB" panose="03000509000000000000" pitchFamily="49" charset="-120"/>
                        <a:cs typeface="Arial" panose="020B0604020202020204" pitchFamily="34" charset="0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2800" kern="100" dirty="0">
                          <a:effectLst/>
                          <a:latin typeface="Arial" panose="020B0604020202020204" pitchFamily="34" charset="0"/>
                          <a:ea typeface="DFKai-SB" panose="03000509000000000000" pitchFamily="49" charset="-120"/>
                          <a:cs typeface="Arial" panose="020B0604020202020204" pitchFamily="34" charset="0"/>
                        </a:rPr>
                        <a:t>15</a:t>
                      </a:r>
                      <a:r>
                        <a:rPr lang="x-none" altLang="zh-HK" sz="2800" kern="100">
                          <a:effectLst/>
                          <a:latin typeface="DFKai-SB" panose="03000509000000000000" pitchFamily="49" charset="-120"/>
                          <a:ea typeface="DFKai-SB" panose="03000509000000000000" pitchFamily="49" charset="-120"/>
                          <a:cs typeface="Arial" panose="020B0604020202020204" pitchFamily="34" charset="0"/>
                        </a:rPr>
                        <a:t>%</a:t>
                      </a:r>
                      <a:endParaRPr lang="zh-TW" altLang="zh-HK" sz="2800" kern="100" dirty="0">
                        <a:effectLst/>
                        <a:latin typeface="Arial" panose="020B0604020202020204" pitchFamily="34" charset="0"/>
                        <a:ea typeface="DFKai-SB" panose="03000509000000000000" pitchFamily="49" charset="-120"/>
                        <a:cs typeface="Arial" panose="020B0604020202020204" pitchFamily="34" charset="0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2800" kern="100" dirty="0">
                          <a:effectLst/>
                          <a:latin typeface="Arial" panose="020B0604020202020204" pitchFamily="34" charset="0"/>
                          <a:ea typeface="DFKai-SB" panose="03000509000000000000" pitchFamily="49" charset="-120"/>
                          <a:cs typeface="Arial" panose="020B0604020202020204" pitchFamily="34" charset="0"/>
                        </a:rPr>
                        <a:t>30</a:t>
                      </a:r>
                      <a:r>
                        <a:rPr lang="x-none" altLang="zh-HK" sz="2800" kern="100" dirty="0">
                          <a:effectLst/>
                          <a:latin typeface="DFKai-SB" panose="03000509000000000000" pitchFamily="49" charset="-120"/>
                          <a:ea typeface="DFKai-SB" panose="03000509000000000000" pitchFamily="49" charset="-120"/>
                          <a:cs typeface="Arial" panose="020B0604020202020204" pitchFamily="34" charset="0"/>
                        </a:rPr>
                        <a:t>%</a:t>
                      </a:r>
                      <a:endParaRPr lang="zh-TW" altLang="zh-HK" sz="2800" kern="100" dirty="0">
                        <a:effectLst/>
                        <a:latin typeface="Arial" panose="020B0604020202020204" pitchFamily="34" charset="0"/>
                        <a:ea typeface="DFKai-SB" panose="03000509000000000000" pitchFamily="49" charset="-120"/>
                        <a:cs typeface="Arial" panose="020B0604020202020204" pitchFamily="34" charset="0"/>
                      </a:endParaRPr>
                    </a:p>
                  </a:txBody>
                  <a:tcPr marL="68582" marR="685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805657"/>
            <a:ext cx="8064896" cy="70961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marL="838200" indent="-838200" eaLnBrk="1" hangingPunct="1"/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其他選修科的選擇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1916832"/>
            <a:ext cx="6345237" cy="3530600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4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(1)</a:t>
            </a:r>
            <a:r>
              <a:rPr lang="zh-TW" altLang="en-US" sz="4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屯門區高中聯合課程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4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(2)</a:t>
            </a:r>
            <a:r>
              <a:rPr lang="zh-TW" altLang="en-US" sz="4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應用學習課程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620688"/>
            <a:ext cx="7633331" cy="670351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eaLnBrk="1" hangingPunct="1"/>
            <a:r>
              <a:rPr lang="zh-TW" altLang="en-US" sz="4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屯門區高中聯合課程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628800"/>
            <a:ext cx="8135938" cy="3455988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zh-TW" altLang="zh-TW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其他語言</a:t>
            </a:r>
            <a:r>
              <a:rPr lang="en-US" altLang="zh-TW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-- </a:t>
            </a:r>
            <a:r>
              <a:rPr lang="zh-TW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日語</a:t>
            </a:r>
            <a:r>
              <a:rPr lang="en-US" altLang="zh-TW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韓語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zh-TW" altLang="zh-TW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人數</a:t>
            </a:r>
            <a:r>
              <a:rPr lang="en-US" altLang="zh-TW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 </a:t>
            </a:r>
            <a:r>
              <a:rPr lang="zh-TW" altLang="zh-TW" sz="3200" b="1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視乎報名人數再作決定</a:t>
            </a:r>
            <a:endParaRPr lang="en-US" altLang="zh-TW" sz="3200" b="1" dirty="0">
              <a:solidFill>
                <a:srgbClr val="CC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zh-TW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甄選準則</a:t>
            </a:r>
            <a:r>
              <a:rPr lang="en-US" altLang="zh-TW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br>
              <a:rPr lang="zh-TW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學生的報名表內所分享</a:t>
            </a:r>
            <a:r>
              <a:rPr lang="zh-TW" altLang="en-US" sz="3200" b="1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報讀的原因</a:t>
            </a:r>
            <a:r>
              <a:rPr lang="zh-TW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3200" b="1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學習態度</a:t>
            </a:r>
            <a:r>
              <a:rPr lang="zh-TW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3200" b="1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校內操行表現</a:t>
            </a:r>
            <a:r>
              <a:rPr lang="zh-TW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en-US" sz="3200" b="1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缺課日數</a:t>
            </a:r>
            <a:r>
              <a:rPr lang="zh-TW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均為甄選準則</a:t>
            </a:r>
            <a:endParaRPr lang="en-US" altLang="zh-TW" sz="3200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zh-TW" altLang="en-US" sz="3200" dirty="0">
              <a:solidFill>
                <a:srgbClr val="CC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419418" y="980728"/>
            <a:ext cx="7473062" cy="709613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eaLnBrk="1" hangingPunct="1"/>
            <a:r>
              <a:rPr lang="zh-TW" altLang="en-US" sz="4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屯門區高中聯合課程報名須知</a:t>
            </a:r>
            <a:endParaRPr lang="en-US" altLang="zh-TW" sz="40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1004288" y="1988840"/>
            <a:ext cx="8135937" cy="353060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zh-TW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音樂及體育課程：</a:t>
            </a:r>
            <a:endParaRPr lang="en-US" altLang="zh-TW" sz="3200" b="1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7675" indent="-447675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zh-TW" altLang="zh-TW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人數</a:t>
            </a:r>
            <a:r>
              <a:rPr lang="en-US" altLang="zh-TW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 </a:t>
            </a:r>
            <a:r>
              <a:rPr lang="zh-TW" altLang="en-US" sz="3200" b="1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兩科合共最多</a:t>
            </a:r>
            <a:r>
              <a:rPr lang="en-US" altLang="zh-TW" sz="3200" b="1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3200" b="1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 </a:t>
            </a:r>
            <a:endParaRPr lang="en-US" altLang="zh-TW" sz="3200" b="1" dirty="0">
              <a:solidFill>
                <a:srgbClr val="CC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7675" indent="-447675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zh-TW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甄選準則</a:t>
            </a:r>
            <a:r>
              <a:rPr lang="en-US" altLang="zh-TW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br>
              <a:rPr lang="zh-TW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學生的</a:t>
            </a:r>
            <a:r>
              <a:rPr lang="zh-TW" altLang="en-US" sz="3200" b="1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性向</a:t>
            </a:r>
            <a:r>
              <a:rPr lang="zh-TW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3200" b="1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興趣</a:t>
            </a:r>
            <a:r>
              <a:rPr lang="zh-TW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3200" b="1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學習態度</a:t>
            </a:r>
            <a:r>
              <a:rPr lang="zh-TW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3200" b="1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校內操行表現</a:t>
            </a:r>
            <a:r>
              <a:rPr lang="zh-TW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3200" b="1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缺課日數</a:t>
            </a:r>
            <a:r>
              <a:rPr lang="zh-TW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en-US" sz="3200" b="1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該課程所需專長</a:t>
            </a:r>
            <a:r>
              <a:rPr lang="zh-TW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均為甄選準則。 </a:t>
            </a:r>
            <a:endParaRPr lang="zh-TW" altLang="zh-TW" sz="3200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7675" indent="-447675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zh-TW" altLang="zh-TW" sz="3200" dirty="0">
              <a:solidFill>
                <a:srgbClr val="CC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7675" indent="-447675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zh-TW" altLang="zh-TW" sz="3200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329694" y="1052736"/>
            <a:ext cx="7562786" cy="709613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zh-TW" altLang="en-US" sz="4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屯門區高中聯合課程報名須知</a:t>
            </a:r>
            <a:endParaRPr lang="en-US" altLang="zh-TW" sz="40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554486" y="2492896"/>
            <a:ext cx="8568754" cy="3530600"/>
          </a:xfrm>
        </p:spPr>
        <p:txBody>
          <a:bodyPr/>
          <a:lstStyle/>
          <a:p>
            <a:pPr marL="447675" indent="-447675" eaLnBrk="1" hangingPunct="1"/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同學必須考慮清楚自己的</a:t>
            </a:r>
            <a:r>
              <a:rPr lang="zh-TW" altLang="en-US" sz="3200" b="1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能力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及所需</a:t>
            </a:r>
            <a:r>
              <a:rPr lang="zh-TW" altLang="en-US" sz="3200" b="1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付出的代價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才選擇修讀此等課程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!!</a:t>
            </a:r>
          </a:p>
          <a:p>
            <a:pPr marL="447675" indent="-447675" eaLnBrk="1" hangingPunct="1"/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學費由教育局及學校共同承擔，故</a:t>
            </a:r>
            <a:r>
              <a:rPr lang="zh-TW" altLang="en-US" sz="3200" b="1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學生不用負擔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學費</a:t>
            </a:r>
          </a:p>
          <a:p>
            <a:pPr marL="447675" indent="-447675" eaLnBrk="1" hangingPunct="1"/>
            <a:endParaRPr lang="zh-TW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692696"/>
            <a:ext cx="7848872" cy="709613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eaLnBrk="1" hangingPunct="1"/>
            <a:r>
              <a:rPr lang="zh-TW" altLang="en-US" sz="4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屯門區高中聯合課程報名須知</a:t>
            </a:r>
            <a:endParaRPr lang="en-US" altLang="zh-TW" sz="40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2060848"/>
            <a:ext cx="8208963" cy="3530600"/>
          </a:xfrm>
        </p:spPr>
        <p:txBody>
          <a:bodyPr/>
          <a:lstStyle/>
          <a:p>
            <a:pPr marL="447675" indent="-447675" eaLnBrk="1" hangingPunct="1"/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</a:t>
            </a:r>
            <a:r>
              <a:rPr lang="zh-TW" altLang="en-US" sz="3200" b="1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不能退選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校內新高中課程的選修科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eaLnBrk="1" hangingPunct="1">
              <a:buNone/>
            </a:pPr>
            <a:endParaRPr lang="zh-TW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7675" indent="-447675" eaLnBrk="1" hangingPunct="1"/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同學在修讀課程期間，如需請假，除必須按課程提供機構之規則請假外，亦必須按本校之請假手續向校方請假，否則作曠課論。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7675" indent="-447675" eaLnBrk="1" hangingPunct="1"/>
            <a:endParaRPr lang="zh-TW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71054" y="620688"/>
            <a:ext cx="7721600" cy="709613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eaLnBrk="1" hangingPunct="1"/>
            <a:r>
              <a:rPr lang="zh-TW" altLang="en-US" sz="4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屯門區高中聯合課程報名須知</a:t>
            </a:r>
            <a:endParaRPr lang="en-US" altLang="zh-TW" sz="40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1700808"/>
            <a:ext cx="7993062" cy="3530600"/>
          </a:xfrm>
        </p:spPr>
        <p:txBody>
          <a:bodyPr>
            <a:normAutofit/>
          </a:bodyPr>
          <a:lstStyle/>
          <a:p>
            <a:pPr marL="447675" indent="-447675" eaLnBrk="1" hangingPunct="1"/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所有課程須於</a:t>
            </a:r>
            <a:r>
              <a:rPr lang="zh-TW" altLang="zh-TW" sz="3200" b="1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星期六下午上課</a:t>
            </a:r>
            <a:r>
              <a:rPr lang="en-US" altLang="zh-TW" sz="3200" b="1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3200" b="1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三小時</a:t>
            </a:r>
            <a:r>
              <a:rPr lang="en-US" altLang="zh-TW" sz="3200" b="1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，有興趣修讀的學生</a:t>
            </a:r>
            <a:r>
              <a:rPr lang="zh-TW" altLang="zh-TW" sz="3200" b="1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只能修其中一個課程</a:t>
            </a:r>
          </a:p>
          <a:p>
            <a:pPr marL="447675" indent="-447675" eaLnBrk="1" hangingPunct="1"/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2024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3200" b="1" u="sng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zh-TW" sz="3200" b="1" u="sng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開始上課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7675" indent="-447675" eaLnBrk="1" hangingPunct="1"/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同學一經取錄後，必須完成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年的課程，</a:t>
            </a:r>
          </a:p>
          <a:p>
            <a:pPr marL="447675" indent="-447675" eaLnBrk="1" hangingPunct="1">
              <a:buFont typeface="Wingdings 3" panose="05040102010807070707" pitchFamily="18" charset="2"/>
              <a:buNone/>
            </a:pP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不可中途退選。</a:t>
            </a:r>
            <a:endParaRPr lang="zh-TW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7675" indent="-447675" eaLnBrk="1" hangingPunct="1"/>
            <a:endParaRPr lang="zh-TW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764704"/>
            <a:ext cx="7632848" cy="709613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zh-TW" altLang="en-US" sz="4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屯門區高中聯合課程報名須知</a:t>
            </a:r>
            <a:endParaRPr lang="en-US" altLang="zh-TW" sz="40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259632" y="2132856"/>
            <a:ext cx="7632848" cy="1800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4572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</a:pPr>
            <a:r>
              <a:rPr lang="zh-TW" altLang="en-US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有關高中聯合課程的報名程序將容後公佈，有興趣報</a:t>
            </a:r>
            <a:r>
              <a:rPr lang="zh-TW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讀</a:t>
            </a:r>
            <a:r>
              <a:rPr lang="zh-TW" altLang="en-US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的同學請留意。</a:t>
            </a:r>
            <a:endParaRPr lang="en-US" sz="4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672" y="620688"/>
            <a:ext cx="7272808" cy="709613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eaLnBrk="1" hangingPunct="1"/>
            <a:r>
              <a:rPr lang="zh-TW" altLang="en-US" sz="4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應用學習課程</a:t>
            </a:r>
            <a:r>
              <a:rPr lang="en-US" altLang="zh-TW" sz="4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4000" b="1" dirty="0" err="1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apl</a:t>
            </a:r>
            <a:r>
              <a:rPr lang="en-US" altLang="zh-TW" sz="4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40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700808"/>
            <a:ext cx="8137525" cy="3530600"/>
          </a:xfrm>
        </p:spPr>
        <p:txBody>
          <a:bodyPr>
            <a:normAutofit/>
          </a:bodyPr>
          <a:lstStyle/>
          <a:p>
            <a:pPr eaLnBrk="1" hangingPunct="1"/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課程著重實用的學習元素</a:t>
            </a:r>
            <a:r>
              <a:rPr lang="zh-TW" altLang="zh-HK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與寬廣專業和</a:t>
            </a: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職業領域連繫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，理論與</a:t>
            </a:r>
            <a:r>
              <a:rPr lang="zh-TW" altLang="zh-HK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實踐並重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/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透過模擬或真實情境來發展學生的知識、共通能力、正面的價值觀和能態度</a:t>
            </a:r>
            <a:endParaRPr lang="zh-TW" altLang="zh-HK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/>
            <a:r>
              <a:rPr lang="zh-TW" altLang="zh-HK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與其他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高中</a:t>
            </a:r>
            <a:r>
              <a:rPr lang="zh-TW" altLang="zh-HK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選修科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相輔相成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構成靈活的科目組合，豐富學生的科目選擇</a:t>
            </a:r>
            <a:endParaRPr lang="zh-TW" altLang="zh-HK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6" y="620688"/>
            <a:ext cx="7416824" cy="709613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eaLnBrk="1" hangingPunct="1"/>
            <a:r>
              <a:rPr lang="zh-TW" altLang="en-US" sz="4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應用學習課程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578718" y="1628800"/>
            <a:ext cx="8137525" cy="3530600"/>
          </a:xfrm>
        </p:spPr>
        <p:txBody>
          <a:bodyPr/>
          <a:lstStyle/>
          <a:p>
            <a:pPr eaLnBrk="1" hangingPunct="1"/>
            <a:r>
              <a:rPr lang="zh-TW" altLang="zh-HK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修讀年期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 </a:t>
            </a:r>
            <a:r>
              <a:rPr lang="zh-TW" altLang="zh-HK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橫跨中五及中六兩個學年</a:t>
            </a:r>
            <a:endParaRPr lang="en-US" altLang="zh-TW" sz="32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/>
            <a:r>
              <a:rPr lang="zh-TW" altLang="zh-HK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上課時間：</a:t>
            </a:r>
            <a:r>
              <a:rPr lang="zh-TW" altLang="zh-HK" sz="3200" b="1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星期六的上午或下午</a:t>
            </a:r>
          </a:p>
          <a:p>
            <a:pPr eaLnBrk="1" hangingPunct="1"/>
            <a:r>
              <a:rPr lang="zh-TW" altLang="zh-HK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每個課程的課時為</a:t>
            </a:r>
            <a:r>
              <a:rPr lang="en-US" altLang="zh-HK" sz="3200" b="1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180 </a:t>
            </a:r>
            <a:r>
              <a:rPr lang="zh-TW" altLang="zh-HK" sz="3200" b="1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</a:p>
          <a:p>
            <a:pPr eaLnBrk="1" hangingPunct="1"/>
            <a:r>
              <a:rPr lang="zh-TW" altLang="zh-HK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上課地點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 </a:t>
            </a:r>
            <a:r>
              <a:rPr lang="zh-TW" altLang="zh-HK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於課程提供機構的場地進行，並由該機構的導師教授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圖片 12">
            <a:extLst>
              <a:ext uri="{FF2B5EF4-FFF2-40B4-BE49-F238E27FC236}">
                <a16:creationId xmlns:a16="http://schemas.microsoft.com/office/drawing/2014/main" id="{74AE9592-20C5-ECD4-D031-52D7199267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481" y="953966"/>
            <a:ext cx="7820603" cy="5528631"/>
          </a:xfrm>
          <a:prstGeom prst="rect">
            <a:avLst/>
          </a:prstGeom>
        </p:spPr>
      </p:pic>
      <p:pic>
        <p:nvPicPr>
          <p:cNvPr id="14" name="圖片 13">
            <a:extLst>
              <a:ext uri="{FF2B5EF4-FFF2-40B4-BE49-F238E27FC236}">
                <a16:creationId xmlns:a16="http://schemas.microsoft.com/office/drawing/2014/main" id="{171FBB9B-DEB3-5029-D4AB-E5416DA823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8514" y="169871"/>
            <a:ext cx="2555570" cy="1568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1819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5"/>
          <p:cNvSpPr>
            <a:spLocks noGrp="1" noChangeArrowheads="1"/>
          </p:cNvSpPr>
          <p:nvPr>
            <p:ph type="title"/>
          </p:nvPr>
        </p:nvSpPr>
        <p:spPr>
          <a:xfrm>
            <a:off x="1547664" y="620688"/>
            <a:ext cx="7344816" cy="709613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eaLnBrk="1" hangingPunct="1"/>
            <a:r>
              <a:rPr kumimoji="1" lang="zh-TW" altLang="en-US" sz="4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應用學習課程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11560" y="1921069"/>
            <a:ext cx="5256584" cy="3530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3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課程提供機構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香港大學專業進修學院</a:t>
            </a:r>
            <a:r>
              <a:rPr lang="en-US" altLang="zh-TW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(SPACE)</a:t>
            </a:r>
            <a:r>
              <a: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2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香港浸會大學持續教育學院</a:t>
            </a:r>
            <a:r>
              <a:rPr lang="en-US" altLang="zh-TW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(SCE)</a:t>
            </a:r>
          </a:p>
          <a:p>
            <a:pPr eaLnBrk="1" hangingPunct="1">
              <a:lnSpc>
                <a:spcPct val="90000"/>
              </a:lnSpc>
            </a:pPr>
            <a:r>
              <a:rPr lang="zh-TW" altLang="zh-HK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香港理工大學專業進修學院</a:t>
            </a:r>
            <a:r>
              <a:rPr lang="en-US" altLang="zh-TW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(SPEED)</a:t>
            </a:r>
            <a:r>
              <a: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2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嶺南大學持續進修學院 </a:t>
            </a:r>
            <a:r>
              <a:rPr lang="en-US" altLang="zh-TW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香港伍倫貢學院</a:t>
            </a:r>
            <a:endParaRPr lang="en-US" altLang="zh-TW" sz="2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6324" name="內容版面配置區 1"/>
          <p:cNvSpPr>
            <a:spLocks noGrp="1"/>
          </p:cNvSpPr>
          <p:nvPr>
            <p:ph sz="half" idx="2"/>
          </p:nvPr>
        </p:nvSpPr>
        <p:spPr>
          <a:xfrm>
            <a:off x="5868144" y="2060848"/>
            <a:ext cx="3168352" cy="3530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endParaRPr lang="en-US" altLang="zh-TW" sz="2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香港演藝學院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職業訓練局</a:t>
            </a:r>
            <a:r>
              <a:rPr lang="en-US" altLang="zh-TW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(VTC)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明愛社區書院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香港專業進修學校</a:t>
            </a:r>
            <a:endParaRPr lang="en-US" altLang="zh-TW" sz="2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zh-HK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香港科技專上學院</a:t>
            </a:r>
            <a:endParaRPr lang="en-US" altLang="zh-TW" sz="2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90000"/>
              </a:lnSpc>
            </a:pPr>
            <a:endParaRPr lang="zh-TW" altLang="en-US" sz="2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/>
            <a:endParaRPr lang="zh-HK" altLang="en-US" sz="2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標題 1"/>
          <p:cNvSpPr>
            <a:spLocks noGrp="1"/>
          </p:cNvSpPr>
          <p:nvPr>
            <p:ph type="title"/>
          </p:nvPr>
        </p:nvSpPr>
        <p:spPr>
          <a:xfrm>
            <a:off x="1475656" y="692696"/>
            <a:ext cx="7416824" cy="1152128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kumimoji="1"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應用學習課程 </a:t>
            </a:r>
            <a:br>
              <a:rPr kumimoji="1"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kumimoji="1"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(2025-2027</a:t>
            </a:r>
            <a:r>
              <a:rPr kumimoji="1"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學年提供課程</a:t>
            </a:r>
            <a:r>
              <a:rPr kumimoji="1"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kumimoji="1" lang="zh-HK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1987" name="內容版面配置區 2"/>
          <p:cNvSpPr>
            <a:spLocks noGrp="1"/>
          </p:cNvSpPr>
          <p:nvPr>
            <p:ph idx="1"/>
          </p:nvPr>
        </p:nvSpPr>
        <p:spPr>
          <a:xfrm>
            <a:off x="1259632" y="2132856"/>
            <a:ext cx="8135938" cy="35306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kumimoji="1"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共</a:t>
            </a:r>
            <a:r>
              <a:rPr kumimoji="1" lang="en-US" altLang="zh-TW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kumimoji="1"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個不同學習範疇</a:t>
            </a:r>
            <a:r>
              <a:rPr kumimoji="1" lang="en-US" altLang="zh-TW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kumimoji="1" lang="en-US" altLang="zh-TW" sz="43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52</a:t>
            </a:r>
            <a:r>
              <a:rPr lang="zh-TW" altLang="en-US" sz="39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個課程</a:t>
            </a:r>
            <a:endParaRPr kumimoji="1" lang="en-US" altLang="zh-TW" sz="39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indent="-283464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kumimoji="1" lang="zh-HK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創意學習 </a:t>
            </a:r>
          </a:p>
          <a:p>
            <a:pPr lvl="1" indent="-283464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kumimoji="1"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媒體及傳意 </a:t>
            </a:r>
            <a:endParaRPr kumimoji="1" lang="en-US" altLang="zh-TW" sz="28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indent="-283464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kumimoji="1"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商業、管理及法律 </a:t>
            </a:r>
          </a:p>
          <a:p>
            <a:pPr lvl="1" indent="-283464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kumimoji="1" lang="zh-HK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服務 </a:t>
            </a:r>
          </a:p>
          <a:p>
            <a:pPr lvl="1" indent="-283464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kumimoji="1"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應用科學 </a:t>
            </a:r>
            <a:endParaRPr kumimoji="1" lang="en-US" altLang="zh-TW" sz="28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indent="-283464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kumimoji="1"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工程及生產</a:t>
            </a:r>
            <a:endParaRPr kumimoji="1" lang="en-US" altLang="zh-TW" sz="28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02336" lvl="1" indent="0" eaLnBrk="1" fontAlgn="auto" hangingPunct="1">
              <a:spcAft>
                <a:spcPts val="0"/>
              </a:spcAft>
              <a:buNone/>
              <a:defRPr/>
            </a:pPr>
            <a:endParaRPr kumimoji="1" lang="zh-HK" altLang="en-US" sz="28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kumimoji="1" lang="en-US" altLang="zh-TW" sz="28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807072" y="620688"/>
            <a:ext cx="7106291" cy="72008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eaLnBrk="1" hangingPunct="1"/>
            <a:r>
              <a:rPr lang="zh-TW" altLang="en-US" sz="4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應用學習課程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801725"/>
            <a:ext cx="979488" cy="3262313"/>
          </a:xfrm>
          <a:solidFill>
            <a:srgbClr val="CC0000"/>
          </a:solidFill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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創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意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習</a:t>
            </a: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2072826" y="1801598"/>
            <a:ext cx="6840537" cy="4358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marL="457200" indent="-457200" eaLnBrk="1" hangingPunct="1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設計學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	時裝形象設計					室內與展覽設計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10000"/>
              </a:lnSpc>
              <a:defRPr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文創產品設計</a:t>
            </a:r>
          </a:p>
          <a:p>
            <a:pPr marL="457200" indent="-457200" eaLnBrk="1" hangingPunct="1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媒體藝術 </a:t>
            </a:r>
            <a:r>
              <a:rPr lang="zh-TW" altLang="en-US" sz="2800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電腦遊戲及動畫設計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10000"/>
              </a:lnSpc>
              <a:defRPr/>
            </a:pP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數碼漫畫設計與製作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10000"/>
              </a:lnSpc>
              <a:defRPr/>
            </a:pP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流行音樂製作</a:t>
            </a:r>
          </a:p>
          <a:p>
            <a:pPr marL="457200" indent="-457200" eaLnBrk="1" hangingPunct="1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表演藝術</a:t>
            </a:r>
            <a:r>
              <a:rPr lang="zh-TW" altLang="en-US" sz="28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800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舞出新機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舞蹈藝術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10000"/>
              </a:lnSpc>
              <a:defRPr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由戲開始 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戲藝縱橫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					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5"/>
          <p:cNvSpPr>
            <a:spLocks noGrp="1" noChangeArrowheads="1"/>
          </p:cNvSpPr>
          <p:nvPr>
            <p:ph type="title"/>
          </p:nvPr>
        </p:nvSpPr>
        <p:spPr>
          <a:xfrm>
            <a:off x="1668851" y="620688"/>
            <a:ext cx="7237240" cy="72008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eaLnBrk="1" hangingPunct="1"/>
            <a:r>
              <a:rPr lang="zh-TW" altLang="en-US" sz="4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應用學習課程</a:t>
            </a:r>
          </a:p>
        </p:txBody>
      </p:sp>
      <p:sp>
        <p:nvSpPr>
          <p:cNvPr id="59395" name="Rectangle 2"/>
          <p:cNvSpPr>
            <a:spLocks noGrp="1" noChangeArrowheads="1"/>
          </p:cNvSpPr>
          <p:nvPr>
            <p:ph idx="1"/>
          </p:nvPr>
        </p:nvSpPr>
        <p:spPr>
          <a:xfrm>
            <a:off x="803664" y="1628800"/>
            <a:ext cx="865187" cy="3673475"/>
          </a:xfrm>
          <a:solidFill>
            <a:srgbClr val="CC0000"/>
          </a:solidFill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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媒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體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傳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意</a:t>
            </a:r>
          </a:p>
        </p:txBody>
      </p:sp>
      <p:sp>
        <p:nvSpPr>
          <p:cNvPr id="44036" name="Text Box 3"/>
          <p:cNvSpPr txBox="1">
            <a:spLocks noChangeArrowheads="1"/>
          </p:cNvSpPr>
          <p:nvPr/>
        </p:nvSpPr>
        <p:spPr bwMode="auto">
          <a:xfrm>
            <a:off x="1681917" y="1988840"/>
            <a:ext cx="7200800" cy="4290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marL="457200" indent="-457200" eaLnBrk="1" hangingPunct="1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電影、電視與           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數碼媒體及電台製作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en-US" altLang="zh-TW" sz="28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廣播學  </a:t>
            </a:r>
            <a:r>
              <a:rPr lang="zh-TW" altLang="en-US" sz="2800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                    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電影製作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10000"/>
              </a:lnSpc>
              <a:defRPr/>
            </a:pPr>
            <a:endParaRPr lang="en-US" altLang="zh-TW" sz="2800" dirty="0">
              <a:solidFill>
                <a:srgbClr val="CC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 eaLnBrk="1" hangingPunct="1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媒體製作與              </a:t>
            </a:r>
            <a:r>
              <a:rPr lang="en-US" altLang="zh-TW" sz="28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數碼廣告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10000"/>
              </a:lnSpc>
              <a:defRPr/>
            </a:pPr>
            <a:r>
              <a:rPr lang="zh-TW" altLang="en-US" sz="28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公共關係</a:t>
            </a:r>
            <a:r>
              <a:rPr lang="zh-TW" altLang="en-US" sz="28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多媒體故事</a:t>
            </a:r>
            <a:endParaRPr lang="en-US" altLang="zh-TW" sz="2800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10000"/>
              </a:lnSpc>
              <a:defRPr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公關及多媒體傳訊 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10000"/>
              </a:lnSpc>
              <a:defRPr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		</a:t>
            </a:r>
          </a:p>
          <a:p>
            <a:pPr eaLnBrk="1" hangingPunct="1">
              <a:lnSpc>
                <a:spcPct val="110000"/>
              </a:lnSpc>
              <a:defRPr/>
            </a:pP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10000"/>
              </a:lnSpc>
              <a:defRPr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5"/>
          <p:cNvSpPr>
            <a:spLocks noGrp="1" noChangeArrowheads="1"/>
          </p:cNvSpPr>
          <p:nvPr>
            <p:ph type="title"/>
          </p:nvPr>
        </p:nvSpPr>
        <p:spPr>
          <a:xfrm>
            <a:off x="1763688" y="620688"/>
            <a:ext cx="7128792" cy="64807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zh-TW" altLang="en-US" sz="4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應用學習課程</a:t>
            </a:r>
          </a:p>
        </p:txBody>
      </p:sp>
      <p:sp>
        <p:nvSpPr>
          <p:cNvPr id="59395" name="Rectangle 2"/>
          <p:cNvSpPr>
            <a:spLocks noGrp="1" noChangeArrowheads="1"/>
          </p:cNvSpPr>
          <p:nvPr>
            <p:ph idx="1"/>
          </p:nvPr>
        </p:nvSpPr>
        <p:spPr>
          <a:xfrm>
            <a:off x="829905" y="1484784"/>
            <a:ext cx="865187" cy="3673475"/>
          </a:xfrm>
          <a:solidFill>
            <a:srgbClr val="CC0000"/>
          </a:solidFill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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媒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體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傳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意</a:t>
            </a:r>
          </a:p>
        </p:txBody>
      </p:sp>
      <p:sp>
        <p:nvSpPr>
          <p:cNvPr id="44036" name="Text Box 3"/>
          <p:cNvSpPr txBox="1">
            <a:spLocks noChangeArrowheads="1"/>
          </p:cNvSpPr>
          <p:nvPr/>
        </p:nvSpPr>
        <p:spPr bwMode="auto">
          <a:xfrm>
            <a:off x="1662137" y="1474204"/>
            <a:ext cx="7698153" cy="7103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marL="457200" indent="-457200"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語言及文化</a:t>
            </a:r>
            <a:r>
              <a:rPr lang="en-US" altLang="zh-TW" sz="28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	</a:t>
            </a:r>
            <a:r>
              <a:rPr lang="zh-TW" altLang="en-US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英文傳意</a:t>
            </a:r>
            <a:endParaRPr lang="en-US" altLang="zh-TW" sz="28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TW" altLang="en-US" sz="2800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	           	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商業服務英語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		          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服務業專業英語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創意英語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商務與媒體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</a:t>
            </a:r>
            <a:r>
              <a:rPr lang="en-US" altLang="zh-TW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實用翻譯</a:t>
            </a:r>
            <a:r>
              <a:rPr lang="en-US" altLang="zh-TW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漢英</a:t>
            </a:r>
            <a:r>
              <a:rPr lang="en-US" altLang="zh-TW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altLang="zh-TW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</a:t>
            </a:r>
            <a:r>
              <a:rPr lang="zh-TW" altLang="en-US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應用日語及日本文化</a:t>
            </a:r>
            <a:endParaRPr lang="en-US" altLang="zh-TW" sz="28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en-US" altLang="zh-TW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			</a:t>
            </a:r>
            <a:r>
              <a:rPr lang="zh-TW" altLang="en-US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生活日語及日本文化</a:t>
            </a:r>
            <a:endParaRPr lang="en-US" altLang="zh-TW" sz="28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en-US" altLang="zh-TW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			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韓國語文及文化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altLang="zh-TW" sz="28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TW" altLang="en-US" sz="2800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	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                            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		</a:t>
            </a:r>
          </a:p>
          <a:p>
            <a:pPr eaLnBrk="1" hangingPunct="1">
              <a:lnSpc>
                <a:spcPct val="110000"/>
              </a:lnSpc>
              <a:defRPr/>
            </a:pP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10000"/>
              </a:lnSpc>
              <a:defRPr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1975510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944563" y="1628800"/>
            <a:ext cx="7019925" cy="3664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120000"/>
              </a:lnSpc>
              <a:defRPr/>
            </a:pP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商業學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	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現代物流學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</a:t>
            </a:r>
            <a:r>
              <a:rPr lang="zh-TW" altLang="zh-HK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商業數據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應用</a:t>
            </a:r>
            <a:r>
              <a:rPr lang="en-US" altLang="zh-HK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pPr>
              <a:defRPr/>
            </a:pPr>
            <a:r>
              <a:rPr lang="en-US" altLang="zh-HK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		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創新與創業</a:t>
            </a:r>
            <a:endParaRPr lang="en-US" altLang="zh-HK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金融科技入門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</a:t>
            </a:r>
          </a:p>
          <a:p>
            <a:pPr>
              <a:defRPr/>
            </a:pP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法律學</a:t>
            </a:r>
            <a:r>
              <a:rPr lang="zh-TW" altLang="en-US" sz="28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 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	香港執法實務</a:t>
            </a:r>
            <a:r>
              <a:rPr lang="zh-TW" altLang="en-US" sz="2800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755576" y="1628800"/>
            <a:ext cx="936625" cy="3960813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908050" indent="-436563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377950" indent="-468313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827213" indent="-4381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297113" indent="-468313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754313" indent="-4683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211513" indent="-4683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668713" indent="-4683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4125913" indent="-4683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zh-TW" sz="28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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28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商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28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業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28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28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管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28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理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28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28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法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28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律</a:t>
            </a:r>
            <a:r>
              <a:rPr lang="zh-TW" altLang="en-US" sz="20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</p:txBody>
      </p:sp>
      <p:sp>
        <p:nvSpPr>
          <p:cNvPr id="60420" name="Rectangle 5"/>
          <p:cNvSpPr>
            <a:spLocks noGrp="1" noChangeArrowheads="1"/>
          </p:cNvSpPr>
          <p:nvPr>
            <p:ph type="title"/>
          </p:nvPr>
        </p:nvSpPr>
        <p:spPr>
          <a:xfrm>
            <a:off x="1727443" y="692696"/>
            <a:ext cx="7165037" cy="648072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eaLnBrk="1" hangingPunct="1"/>
            <a:r>
              <a:rPr lang="zh-TW" altLang="en-US" sz="4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應用學習課程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1789558" y="1628800"/>
            <a:ext cx="7354442" cy="4796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marL="457200" indent="-457200" eaLnBrk="1" hangingPunct="1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食品服務及管理</a:t>
            </a:r>
            <a:r>
              <a:rPr lang="zh-TW" altLang="en-US" sz="2800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zh-HK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甜品及咖啡店營運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10000"/>
              </a:lnSpc>
              <a:defRPr/>
            </a:pPr>
            <a:r>
              <a:rPr lang="en-US" altLang="zh-TW" sz="2800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西式食品製作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10000"/>
              </a:lnSpc>
              <a:defRPr/>
            </a:pP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 eaLnBrk="1" hangingPunct="1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款待服務</a:t>
            </a:r>
            <a:r>
              <a:rPr lang="zh-TW" altLang="en-US" sz="2800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	</a:t>
            </a:r>
            <a:r>
              <a:rPr lang="zh-TW" altLang="en-US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機場客運大樓運作</a:t>
            </a:r>
            <a:endParaRPr lang="en-US" altLang="zh-TW" sz="2800" dirty="0">
              <a:solidFill>
                <a:srgbClr val="CC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10000"/>
              </a:lnSpc>
              <a:defRPr/>
            </a:pPr>
            <a:r>
              <a:rPr lang="en-US" altLang="zh-TW" sz="2800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</a:t>
            </a:r>
            <a:r>
              <a:rPr lang="zh-TW" altLang="en-US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酒店營運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zh-TW" altLang="en-US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			</a:t>
            </a:r>
          </a:p>
          <a:p>
            <a:pPr marL="457200" indent="-457200" eaLnBrk="1" hangingPunct="1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個人及社區服務</a:t>
            </a:r>
            <a:r>
              <a:rPr lang="zh-TW" altLang="en-US" sz="2800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幼兒發展</a:t>
            </a:r>
            <a:r>
              <a:rPr lang="en-US" altLang="zh-TW" sz="2800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800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</a:t>
            </a:r>
            <a:r>
              <a:rPr lang="zh-TW" altLang="en-US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          幼兒教育</a:t>
            </a:r>
            <a:endParaRPr lang="en-US" altLang="zh-TW" sz="28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10000"/>
              </a:lnSpc>
              <a:defRPr/>
            </a:pPr>
            <a:r>
              <a:rPr lang="zh-TW" altLang="en-US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美容學基礎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10000"/>
              </a:lnSpc>
              <a:defRPr/>
            </a:pP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			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樂齡科技與服務</a:t>
            </a:r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755576" y="1630088"/>
            <a:ext cx="946150" cy="2592388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908050" indent="-436563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377950" indent="-468313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827213" indent="-4381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297113" indent="-468313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754313" indent="-4683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211513" indent="-4683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668713" indent="-4683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4125913" indent="-4683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zh-TW" sz="36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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36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36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務</a:t>
            </a:r>
          </a:p>
        </p:txBody>
      </p:sp>
      <p:sp>
        <p:nvSpPr>
          <p:cNvPr id="61444" name="Rectangle 5"/>
          <p:cNvSpPr>
            <a:spLocks noGrp="1" noChangeArrowheads="1"/>
          </p:cNvSpPr>
          <p:nvPr>
            <p:ph type="title"/>
          </p:nvPr>
        </p:nvSpPr>
        <p:spPr>
          <a:xfrm>
            <a:off x="1701726" y="587586"/>
            <a:ext cx="7171954" cy="681174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eaLnBrk="1" hangingPunct="1"/>
            <a:r>
              <a:rPr lang="zh-TW" altLang="en-US" sz="4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應用學習課程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6"/>
          <p:cNvSpPr>
            <a:spLocks noGrp="1" noChangeArrowheads="1"/>
          </p:cNvSpPr>
          <p:nvPr>
            <p:ph type="title"/>
          </p:nvPr>
        </p:nvSpPr>
        <p:spPr>
          <a:xfrm>
            <a:off x="1835696" y="593725"/>
            <a:ext cx="7128792" cy="675035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eaLnBrk="1" hangingPunct="1"/>
            <a:r>
              <a:rPr lang="zh-TW" altLang="en-US" sz="4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應用學習課程</a:t>
            </a:r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3568" y="1499394"/>
            <a:ext cx="1001713" cy="2871788"/>
          </a:xfrm>
          <a:solidFill>
            <a:srgbClr val="CC0000"/>
          </a:solidFill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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用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 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TW" sz="36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8132" name="Text Box 3"/>
          <p:cNvSpPr txBox="1">
            <a:spLocks noChangeArrowheads="1"/>
          </p:cNvSpPr>
          <p:nvPr/>
        </p:nvSpPr>
        <p:spPr bwMode="auto">
          <a:xfrm>
            <a:off x="2123728" y="1499394"/>
            <a:ext cx="6626225" cy="50038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marL="457200" indent="-457200"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醫療科學</a:t>
            </a:r>
            <a:r>
              <a:rPr lang="zh-TW" altLang="en-US" sz="2800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醫務化驗科學</a:t>
            </a:r>
            <a:endParaRPr lang="en-US" altLang="zh-TW" sz="2800" kern="1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TW" altLang="en-US" sz="2800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及健康護理</a:t>
            </a:r>
            <a:r>
              <a:rPr lang="zh-TW" altLang="en-US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中醫藥學基礎</a:t>
            </a:r>
            <a:endParaRPr lang="en-US" altLang="zh-TW" sz="28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en-US" altLang="zh-TW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            </a:t>
            </a:r>
            <a:r>
              <a:rPr lang="zh-TW" altLang="en-US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健康護理實務</a:t>
            </a:r>
            <a:endParaRPr lang="en-US" altLang="zh-TW" sz="28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TW" altLang="en-US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復康護理實務</a:t>
            </a:r>
            <a:endParaRPr lang="en-US" altLang="zh-TW" sz="28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TW" altLang="en-US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</a:t>
            </a:r>
            <a:endParaRPr lang="en-US" altLang="zh-TW" sz="28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食物科學</a:t>
            </a:r>
            <a:r>
              <a:rPr lang="zh-TW" altLang="en-US" sz="2800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食品創新與科學	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心理學</a:t>
            </a:r>
            <a:r>
              <a:rPr lang="zh-TW" altLang="en-US" sz="2800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	</a:t>
            </a:r>
            <a:r>
              <a:rPr lang="zh-TW" altLang="en-US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應用心理學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zh-TW" altLang="en-US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		</a:t>
            </a:r>
            <a:r>
              <a:rPr lang="zh-TW" altLang="zh-HK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實用</a:t>
            </a:r>
            <a:r>
              <a:rPr lang="zh-TW" altLang="en-US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心理學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運動</a:t>
            </a:r>
            <a:r>
              <a:rPr lang="zh-TW" altLang="en-US" sz="2800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	</a:t>
            </a:r>
            <a:r>
              <a:rPr lang="zh-TW" altLang="en-US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運動科學及體適能</a:t>
            </a:r>
            <a:endParaRPr lang="en-US" altLang="zh-TW" sz="28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defRPr/>
            </a:pPr>
            <a:r>
              <a:rPr lang="en-US" altLang="zh-TW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		</a:t>
            </a:r>
            <a:r>
              <a:rPr lang="zh-TW" altLang="en-US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運動及體適能教練</a:t>
            </a:r>
            <a:endParaRPr lang="zh-TW" altLang="en-US" sz="2800" dirty="0">
              <a:solidFill>
                <a:srgbClr val="CC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5"/>
          <p:cNvSpPr>
            <a:spLocks noGrp="1" noChangeArrowheads="1"/>
          </p:cNvSpPr>
          <p:nvPr>
            <p:ph type="title"/>
          </p:nvPr>
        </p:nvSpPr>
        <p:spPr>
          <a:xfrm>
            <a:off x="1835696" y="620688"/>
            <a:ext cx="7056784" cy="709613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eaLnBrk="1" hangingPunct="1"/>
            <a:r>
              <a:rPr lang="zh-TW" altLang="en-US" sz="4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應用學習課程</a:t>
            </a:r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27584" y="1484784"/>
            <a:ext cx="946150" cy="3486150"/>
          </a:xfrm>
          <a:solidFill>
            <a:srgbClr val="CC0000"/>
          </a:solidFill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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工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程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生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</a:t>
            </a:r>
          </a:p>
        </p:txBody>
      </p:sp>
      <p:sp>
        <p:nvSpPr>
          <p:cNvPr id="48132" name="Text Box 3"/>
          <p:cNvSpPr txBox="1">
            <a:spLocks noChangeArrowheads="1"/>
          </p:cNvSpPr>
          <p:nvPr/>
        </p:nvSpPr>
        <p:spPr bwMode="auto">
          <a:xfrm>
            <a:off x="2045606" y="1463788"/>
            <a:ext cx="7092950" cy="5880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marL="457200" indent="-457200"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土木、電機</a:t>
            </a:r>
            <a:r>
              <a:rPr lang="zh-TW" altLang="en-US" sz="2800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智能數碼建築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及機械工程</a:t>
            </a:r>
            <a:r>
              <a:rPr lang="en-US" altLang="zh-TW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電機及能源工程</a:t>
            </a:r>
            <a:endParaRPr lang="en-US" altLang="zh-TW" sz="28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en-US" altLang="zh-TW" sz="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</a:p>
          <a:p>
            <a:pPr marL="457200" indent="-457200"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資訊工程</a:t>
            </a:r>
            <a:r>
              <a:rPr lang="zh-TW" altLang="en-US" sz="2800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人工智能與機械人</a:t>
            </a:r>
            <a:endParaRPr lang="en-US" altLang="zh-TW" sz="28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TW" altLang="en-US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電腦鑑證科技</a:t>
            </a:r>
            <a:endParaRPr lang="en-US" altLang="zh-TW" sz="28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en-US" altLang="zh-TW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</a:t>
            </a:r>
            <a:r>
              <a:rPr lang="zh-TW" altLang="en-US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網絡安全</a:t>
            </a:r>
            <a:endParaRPr lang="en-US" altLang="zh-TW" sz="28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TW" altLang="zh-HK" sz="2800" dirty="0"/>
              <a:t> </a:t>
            </a:r>
            <a:r>
              <a:rPr lang="en-US" altLang="zh-TW" sz="2800" dirty="0"/>
              <a:t>                              </a:t>
            </a:r>
            <a:r>
              <a:rPr lang="zh-TW" altLang="en-US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電競科技與管理</a:t>
            </a:r>
            <a:endParaRPr lang="en-US" altLang="zh-TW" sz="28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en-US" altLang="zh-TW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</a:t>
            </a:r>
            <a:r>
              <a:rPr lang="zh-TW" altLang="en-US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資訊科技精要</a:t>
            </a:r>
            <a:endParaRPr lang="en-US" altLang="zh-TW" sz="28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en-US" altLang="zh-TW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</a:t>
            </a:r>
            <a:endParaRPr lang="en-US" altLang="zh-TW" sz="8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服務工程</a:t>
            </a:r>
            <a:r>
              <a:rPr lang="en-US" altLang="zh-TW" sz="2800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航空學</a:t>
            </a:r>
            <a:endParaRPr lang="en-US" altLang="zh-TW" sz="28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zh-HK" altLang="en-US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鐵路學</a:t>
            </a:r>
            <a:r>
              <a:rPr lang="zh-TW" altLang="en-US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				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3"/>
          <p:cNvSpPr>
            <a:spLocks noGrp="1" noChangeArrowheads="1"/>
          </p:cNvSpPr>
          <p:nvPr>
            <p:ph idx="1"/>
          </p:nvPr>
        </p:nvSpPr>
        <p:spPr>
          <a:xfrm>
            <a:off x="1331640" y="1556792"/>
            <a:ext cx="7268300" cy="3816424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32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評估方法及資歷認可：</a:t>
            </a:r>
          </a:p>
          <a:p>
            <a:pPr marL="342900" lvl="1" indent="-342900" eaLnBrk="1" hangingPunct="1"/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不設公開考試</a:t>
            </a:r>
            <a:r>
              <a:rPr lang="zh-TW" altLang="en-US" sz="3200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HK" altLang="zh-HK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考核由課程提供機構負責執行；</a:t>
            </a:r>
            <a:endParaRPr lang="zh-TW" altLang="zh-HK" sz="3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/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</a:t>
            </a: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進展性及總結性評核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為主；</a:t>
            </a:r>
          </a:p>
          <a:p>
            <a:pPr eaLnBrk="1" hangingPunct="1"/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香港中學</a:t>
            </a:r>
            <a:r>
              <a:rPr lang="zh-TW" altLang="en-US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文憑將標示應用學習課程的評核結果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；</a:t>
            </a:r>
          </a:p>
        </p:txBody>
      </p:sp>
      <p:sp>
        <p:nvSpPr>
          <p:cNvPr id="190469" name="Rectangle 5"/>
          <p:cNvSpPr>
            <a:spLocks noChangeArrowheads="1"/>
          </p:cNvSpPr>
          <p:nvPr/>
        </p:nvSpPr>
        <p:spPr bwMode="auto">
          <a:xfrm>
            <a:off x="1403648" y="332656"/>
            <a:ext cx="7452494" cy="7920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txBody>
          <a:bodyPr anchor="ctr"/>
          <a:lstStyle>
            <a:lvl1pPr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r>
              <a:rPr lang="zh-TW" altLang="en-US" sz="4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應用學習課程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476672"/>
            <a:ext cx="6343650" cy="709613"/>
          </a:xfrm>
        </p:spPr>
        <p:txBody>
          <a:bodyPr/>
          <a:lstStyle/>
          <a:p>
            <a:pPr eaLnBrk="1" hangingPunct="1"/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家長晚會流程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914651" y="980728"/>
            <a:ext cx="5832647" cy="4041775"/>
          </a:xfrm>
        </p:spPr>
        <p:txBody>
          <a:bodyPr rtlCol="0">
            <a:noAutofit/>
          </a:bodyPr>
          <a:lstStyle/>
          <a:p>
            <a:pPr marL="514350" indent="-514350" eaLnBrk="1" fontAlgn="auto" hangingPunct="1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  <a:defRPr/>
            </a:pPr>
            <a:endParaRPr lang="en-US" altLang="zh-TW" sz="3200" b="1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eaLnBrk="1" fontAlgn="auto" hangingPunct="1">
              <a:lnSpc>
                <a:spcPct val="100000"/>
              </a:lnSpc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en-US" altLang="zh-TW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校長致歡迎辭及祈禱</a:t>
            </a:r>
            <a:endParaRPr lang="en-US" altLang="zh-TW" sz="3200" b="1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eaLnBrk="1" fontAlgn="auto" hangingPunct="1">
              <a:lnSpc>
                <a:spcPct val="100000"/>
              </a:lnSpc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en-US" altLang="zh-TW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校本</a:t>
            </a:r>
            <a:r>
              <a:rPr lang="zh-TW" altLang="zh-HK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新高中課程架構</a:t>
            </a:r>
          </a:p>
          <a:p>
            <a:pPr marL="0" indent="0" eaLnBrk="1" fontAlgn="auto" hangingPunct="1">
              <a:lnSpc>
                <a:spcPct val="100000"/>
              </a:lnSpc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en-US" altLang="zh-TW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 </a:t>
            </a:r>
            <a:r>
              <a:rPr lang="zh-TW" altLang="zh-HK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屯門區高中聯合課程</a:t>
            </a:r>
            <a:r>
              <a:rPr lang="en-US" altLang="zh-HK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pPr marL="0" indent="0" eaLnBrk="1" fontAlgn="auto" hangingPunct="1">
              <a:lnSpc>
                <a:spcPct val="100000"/>
              </a:lnSpc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en-US" altLang="zh-TW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zh-TW" altLang="zh-HK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應用學習</a:t>
            </a:r>
            <a:r>
              <a:rPr lang="zh-TW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</a:t>
            </a:r>
            <a:r>
              <a:rPr lang="en-US" altLang="zh-HK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pPr marL="0" indent="0" eaLnBrk="1" fontAlgn="auto" hangingPunct="1">
              <a:lnSpc>
                <a:spcPct val="100000"/>
              </a:lnSpc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en-US" altLang="zh-HK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4. </a:t>
            </a:r>
            <a:r>
              <a:rPr lang="zh-TW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升中四</a:t>
            </a:r>
            <a:r>
              <a:rPr lang="zh-TW" altLang="zh-HK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選科</a:t>
            </a:r>
            <a:r>
              <a:rPr lang="zh-TW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策略</a:t>
            </a:r>
            <a:endParaRPr lang="en-US" altLang="zh-TW" sz="3200" b="1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eaLnBrk="1" fontAlgn="auto" hangingPunct="1">
              <a:lnSpc>
                <a:spcPct val="100000"/>
              </a:lnSpc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en-US" altLang="zh-TW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(</a:t>
            </a:r>
            <a:r>
              <a:rPr lang="zh-TW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學友社代表</a:t>
            </a:r>
            <a:r>
              <a:rPr lang="en-US" altLang="zh-TW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關樂瑤姑娘</a:t>
            </a:r>
            <a:r>
              <a:rPr lang="en-US" altLang="zh-TW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HK" sz="3200" b="1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eaLnBrk="1" fontAlgn="auto" hangingPunct="1">
              <a:lnSpc>
                <a:spcPct val="100000"/>
              </a:lnSpc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en-US" altLang="zh-TW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5. </a:t>
            </a:r>
            <a:r>
              <a:rPr lang="zh-TW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答問時間及填寫問卷</a:t>
            </a:r>
            <a:endParaRPr lang="zh-TW" altLang="en-US" sz="32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93514" y="548680"/>
            <a:ext cx="7798966" cy="7112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eaLnBrk="1" hangingPunct="1"/>
            <a:r>
              <a:rPr kumimoji="1" lang="zh-TW" altLang="en-US" sz="4000" b="1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應用學習課程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1093514" y="1455491"/>
            <a:ext cx="7798966" cy="4525963"/>
          </a:xfrm>
          <a:solidFill>
            <a:schemeClr val="accent5">
              <a:lumMod val="20000"/>
              <a:lumOff val="80000"/>
            </a:schemeClr>
          </a:solidFill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zh-TW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評估分為：</a:t>
            </a:r>
          </a:p>
          <a:p>
            <a:pPr marL="342900" lvl="1" indent="-342900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zh-HK" altLang="zh-HK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HK" altLang="zh-HK" sz="2800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達標</a:t>
            </a:r>
            <a:r>
              <a:rPr lang="zh-HK" altLang="zh-HK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並</a:t>
            </a:r>
            <a:r>
              <a:rPr lang="zh-HK" altLang="zh-HK" sz="2800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表現優異</a:t>
            </a:r>
            <a:r>
              <a:rPr lang="zh-HK" altLang="zh-HK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en-US" altLang="zh-HK" sz="2800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(II)</a:t>
            </a:r>
          </a:p>
          <a:p>
            <a:pPr marL="0" lvl="1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en-US" altLang="zh-HK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zh-TW" altLang="zh-HK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成績將被評定為相等</a:t>
            </a:r>
            <a:r>
              <a:rPr lang="zh-TW" altLang="zh-HK" sz="2800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於第</a:t>
            </a:r>
            <a:r>
              <a:rPr lang="zh-HK" altLang="zh-HK" sz="2800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zh-TW" altLang="zh-HK" sz="2800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級或以上</a:t>
            </a:r>
            <a:r>
              <a:rPr lang="en-US" altLang="zh-TW" sz="2800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(Level 4)</a:t>
            </a:r>
          </a:p>
          <a:p>
            <a:pPr marL="0" lvl="1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zh-TW" altLang="zh-HK" sz="2800" dirty="0">
              <a:solidFill>
                <a:srgbClr val="CC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lvl="1" indent="-342900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zh-TW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sz="2800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達標</a:t>
            </a:r>
            <a:r>
              <a:rPr lang="zh-TW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並表現</a:t>
            </a:r>
            <a:r>
              <a:rPr lang="zh-TW" altLang="en-US" sz="2800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優異</a:t>
            </a:r>
            <a:r>
              <a:rPr lang="zh-TW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en-US" altLang="zh-HK" sz="2800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(I</a:t>
            </a:r>
            <a:r>
              <a:rPr lang="en-US" altLang="zh-HK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2800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>
              <a:buNone/>
              <a:defRPr/>
            </a:pPr>
            <a:r>
              <a:rPr lang="en-US" altLang="zh-TW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zh-TW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成績將被評定為</a:t>
            </a:r>
            <a:r>
              <a:rPr lang="zh-TW" altLang="en-US" sz="2800" dirty="0">
                <a:solidFill>
                  <a:srgbClr val="CC0000"/>
                </a:solidFill>
                <a:latin typeface="微軟正黑體" panose="020B0604030504040204" pitchFamily="34" charset="-120"/>
              </a:rPr>
              <a:t>相等於</a:t>
            </a:r>
            <a:r>
              <a:rPr lang="zh-TW" altLang="en-US" sz="2800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第三級</a:t>
            </a:r>
            <a:r>
              <a:rPr lang="en-US" altLang="zh-TW" sz="2800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(Level 3)</a:t>
            </a:r>
          </a:p>
          <a:p>
            <a:pPr marL="0" lvl="1" indent="0">
              <a:buNone/>
              <a:defRPr/>
            </a:pPr>
            <a:endParaRPr lang="zh-TW" altLang="en-US" sz="2800" dirty="0">
              <a:solidFill>
                <a:srgbClr val="CC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zh-TW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sz="2800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達標</a:t>
            </a:r>
            <a:r>
              <a:rPr lang="zh-TW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                    </a:t>
            </a:r>
            <a:endParaRPr lang="en-US" altLang="zh-TW" sz="2800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en-US" altLang="zh-TW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zh-TW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成績將被評定為</a:t>
            </a:r>
            <a:r>
              <a:rPr lang="zh-TW" altLang="en-US" sz="2800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於第二級</a:t>
            </a:r>
            <a:r>
              <a:rPr lang="en-US" altLang="zh-TW" sz="2800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(Level 2)</a:t>
            </a: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zh-TW" altLang="en-US" sz="2800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zh-TW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sz="2800" dirty="0">
                <a:solidFill>
                  <a:srgbClr val="CC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未達標</a:t>
            </a:r>
            <a:r>
              <a:rPr lang="zh-TW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</a:p>
        </p:txBody>
      </p:sp>
      <p:sp>
        <p:nvSpPr>
          <p:cNvPr id="2" name="向右箭號 1">
            <a:hlinkClick r:id="" action="ppaction://noaction"/>
          </p:cNvPr>
          <p:cNvSpPr/>
          <p:nvPr/>
        </p:nvSpPr>
        <p:spPr>
          <a:xfrm>
            <a:off x="8101013" y="6165850"/>
            <a:ext cx="719137" cy="431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標題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987779" cy="709613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kumimoji="1" lang="zh-TW" altLang="en-US" sz="36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應用學習課程 </a:t>
            </a:r>
            <a:r>
              <a:rPr kumimoji="1" lang="en-US" altLang="zh-TW" sz="36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– </a:t>
            </a:r>
            <a:r>
              <a:rPr kumimoji="1" lang="zh-TW" altLang="en-US" sz="36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就業方面的認受性</a:t>
            </a:r>
            <a:endParaRPr kumimoji="1" lang="zh-HK" altLang="en-US" sz="36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6563" name="內容版面配置區 2"/>
          <p:cNvSpPr>
            <a:spLocks noGrp="1"/>
          </p:cNvSpPr>
          <p:nvPr>
            <p:ph idx="1"/>
          </p:nvPr>
        </p:nvSpPr>
        <p:spPr>
          <a:xfrm>
            <a:off x="861231" y="1772816"/>
            <a:ext cx="8064500" cy="1944216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zh-TW" altLang="en-US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公務員事務局已宣布在聘任公務員時，將會接受應用學習科目在香港中學文憑的成績（最多計算兩科） </a:t>
            </a:r>
            <a:endParaRPr lang="en-US" altLang="zh-TW" sz="3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/>
            <a:endParaRPr lang="zh-HK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標題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8136904" cy="709613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kumimoji="1" lang="zh-TW" altLang="en-US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應用學習課程 </a:t>
            </a:r>
            <a:r>
              <a:rPr kumimoji="1" lang="en-US" altLang="zh-TW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– </a:t>
            </a:r>
            <a:r>
              <a:rPr kumimoji="1" lang="zh-TW" altLang="en-US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資歷認可</a:t>
            </a:r>
            <a:endParaRPr lang="zh-HK" altLang="en-US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2120" y="1772816"/>
            <a:ext cx="7920360" cy="2952328"/>
          </a:xfrm>
          <a:solidFill>
            <a:schemeClr val="accent5">
              <a:lumMod val="20000"/>
              <a:lumOff val="80000"/>
            </a:schemeClr>
          </a:solidFill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有大部份應用學習課程已與資歷架構第三級掛鈎，</a:t>
            </a:r>
            <a:endParaRPr lang="en-US" altLang="zh-TW" sz="28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例如：</a:t>
            </a:r>
            <a:r>
              <a:rPr lang="zh-TW" altLang="en-US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zh-TW" altLang="en-US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「西式食品製作」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zh-TW" altLang="en-US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「美容學基礎」 </a:t>
            </a:r>
            <a:r>
              <a:rPr lang="en-US" altLang="zh-TW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….</a:t>
            </a:r>
            <a:endParaRPr lang="zh-TW" altLang="en-US" sz="3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同學除了獲得香港中學文憑資歷外，亦會獲得課程提供機構頒發資歷架構第三級證書。</a:t>
            </a:r>
            <a:endParaRPr lang="zh-HK" altLang="en-US" sz="2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764704"/>
            <a:ext cx="7920880" cy="709613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eaLnBrk="1" hangingPunct="1"/>
            <a:r>
              <a:rPr kumimoji="1" lang="zh-TW" altLang="en-US" sz="4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應用學習課程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2204864"/>
            <a:ext cx="8532440" cy="3456384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課程費用：學費由教育局支付，故學生不用負擔學費；</a:t>
            </a:r>
            <a:endParaRPr lang="en-US" altLang="zh-TW" sz="28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zh-TW" altLang="en-US" sz="28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由於涉及政府資源，同學一經取錄後必須完成整項課程；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eaLnBrk="1" hangingPunct="1">
              <a:lnSpc>
                <a:spcPct val="90000"/>
              </a:lnSpc>
              <a:buFont typeface="Wingdings 3" panose="05040102010807070707" pitchFamily="18" charset="2"/>
              <a:buNone/>
              <a:defRPr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eaLnBrk="1" hangingPunct="1">
              <a:lnSpc>
                <a:spcPct val="90000"/>
              </a:lnSpc>
              <a:buFont typeface="Wingdings 3" panose="05040102010807070707" pitchFamily="18" charset="2"/>
              <a:buNone/>
              <a:defRPr/>
            </a:pP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b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051720" y="4365104"/>
            <a:ext cx="5562872" cy="10895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indent="0" algn="ctr" eaLnBrk="1" hangingPunct="1">
              <a:lnSpc>
                <a:spcPct val="90000"/>
              </a:lnSpc>
              <a:buFont typeface="Wingdings 3" panose="05040102010807070707" pitchFamily="18" charset="2"/>
              <a:buNone/>
              <a:defRPr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2025-2027</a:t>
            </a:r>
            <a:r>
              <a:rPr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學年的應用學習課程</a:t>
            </a:r>
            <a:endParaRPr lang="en-US" altLang="zh-TW" sz="24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ctr" eaLnBrk="1" hangingPunct="1">
              <a:lnSpc>
                <a:spcPct val="90000"/>
              </a:lnSpc>
              <a:buFont typeface="Wingdings 3" panose="05040102010807070707" pitchFamily="18" charset="2"/>
              <a:buNone/>
              <a:defRPr/>
            </a:pPr>
            <a:r>
              <a:rPr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將於</a:t>
            </a:r>
            <a:r>
              <a:rPr lang="en-US" altLang="zh-TW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2024-2025(</a:t>
            </a:r>
            <a:r>
              <a:rPr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中四</a:t>
            </a:r>
            <a:r>
              <a:rPr lang="en-US" altLang="zh-TW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下學期報名</a:t>
            </a:r>
            <a:endParaRPr lang="en-US" altLang="zh-TW" sz="24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ctr" eaLnBrk="1" hangingPunct="1">
              <a:lnSpc>
                <a:spcPct val="90000"/>
              </a:lnSpc>
              <a:buFont typeface="Wingdings 3" panose="05040102010807070707" pitchFamily="18" charset="2"/>
              <a:buNone/>
              <a:defRPr/>
            </a:pPr>
            <a:r>
              <a:rPr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屆時會另行安排簡介會公佈詳情</a:t>
            </a:r>
            <a:endParaRPr lang="zh-HK" altLang="en-US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ctrTitle"/>
          </p:nvPr>
        </p:nvSpPr>
        <p:spPr>
          <a:xfrm>
            <a:off x="-612576" y="1628800"/>
            <a:ext cx="7848600" cy="3294063"/>
          </a:xfrm>
        </p:spPr>
        <p:txBody>
          <a:bodyPr/>
          <a:lstStyle/>
          <a:p>
            <a:pPr marL="838200" indent="-838200" algn="r" eaLnBrk="1" hangingPunct="1"/>
            <a:r>
              <a:rPr lang="en-US" altLang="zh-TW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升中四選科策略</a:t>
            </a:r>
            <a:br>
              <a:rPr lang="en-US" altLang="zh-TW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br>
              <a:rPr lang="en-US" altLang="zh-TW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688" y="3140968"/>
            <a:ext cx="5916613" cy="1489720"/>
          </a:xfrm>
          <a:noFill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2800" dirty="0">
                <a:solidFill>
                  <a:srgbClr val="7030A0"/>
                </a:solidFill>
                <a:latin typeface="方正蘭亭中黑_BIG5" panose="03000509000000000000" pitchFamily="65" charset="-120"/>
                <a:ea typeface="方正蘭亭中黑_BIG5" panose="03000509000000000000" pitchFamily="65" charset="-120"/>
              </a:rPr>
              <a:t>嘉賓講員</a:t>
            </a:r>
            <a:endParaRPr lang="en-US" altLang="zh-TW" sz="2800" dirty="0">
              <a:solidFill>
                <a:srgbClr val="7030A0"/>
              </a:solidFill>
              <a:latin typeface="方正蘭亭中黑_BIG5" panose="03000509000000000000" pitchFamily="65" charset="-120"/>
              <a:ea typeface="方正蘭亭中黑_BIG5" panose="03000509000000000000" pitchFamily="65" charset="-12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2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學友社代表</a:t>
            </a:r>
            <a:r>
              <a:rPr lang="en-US" altLang="zh-TW" sz="2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sz="280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關樂瑤姑娘</a:t>
            </a:r>
            <a:endParaRPr lang="zh-TW" altLang="en-US" sz="28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740758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標題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953722" cy="886375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zh-TW" altLang="en-US" b="1" dirty="0">
                <a:solidFill>
                  <a:srgbClr val="7030A0"/>
                </a:solidFill>
              </a:rPr>
              <a:t>問答時段 </a:t>
            </a:r>
            <a:r>
              <a:rPr lang="en-US" altLang="zh-TW" dirty="0">
                <a:solidFill>
                  <a:srgbClr val="7030A0"/>
                </a:solidFill>
              </a:rPr>
              <a:t>	Q &amp; A</a:t>
            </a:r>
            <a:endParaRPr lang="zh-HK" altLang="en-US" dirty="0">
              <a:solidFill>
                <a:srgbClr val="7030A0"/>
              </a:solidFill>
            </a:endParaRPr>
          </a:p>
        </p:txBody>
      </p:sp>
      <p:sp>
        <p:nvSpPr>
          <p:cNvPr id="69635" name="內容版面配置區 2"/>
          <p:cNvSpPr>
            <a:spLocks noGrp="1"/>
          </p:cNvSpPr>
          <p:nvPr>
            <p:ph idx="1"/>
          </p:nvPr>
        </p:nvSpPr>
        <p:spPr>
          <a:xfrm>
            <a:off x="1259632" y="1410763"/>
            <a:ext cx="6345237" cy="3530600"/>
          </a:xfrm>
        </p:spPr>
        <p:txBody>
          <a:bodyPr/>
          <a:lstStyle/>
          <a:p>
            <a:r>
              <a:rPr lang="zh-TW" altLang="en-US" sz="3200" dirty="0"/>
              <a:t>請家長給予寶貴意見，填寫問卷</a:t>
            </a:r>
            <a:endParaRPr lang="zh-HK" altLang="en-US" sz="3200" dirty="0"/>
          </a:p>
        </p:txBody>
      </p:sp>
      <p:sp>
        <p:nvSpPr>
          <p:cNvPr id="2" name="矩形 1"/>
          <p:cNvSpPr/>
          <p:nvPr/>
        </p:nvSpPr>
        <p:spPr>
          <a:xfrm>
            <a:off x="6876256" y="3212999"/>
            <a:ext cx="18004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謝謝</a:t>
            </a:r>
            <a:r>
              <a:rPr lang="en-US" altLang="zh-TW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!</a:t>
            </a:r>
            <a:endParaRPr lang="zh-TW" altLang="en-US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F0710DD0-D8C5-AABF-F6E4-A0A75F6FFE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2055995"/>
            <a:ext cx="5325218" cy="408679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ctrTitle"/>
          </p:nvPr>
        </p:nvSpPr>
        <p:spPr>
          <a:xfrm>
            <a:off x="647700" y="3056272"/>
            <a:ext cx="7848600" cy="3294063"/>
          </a:xfrm>
        </p:spPr>
        <p:txBody>
          <a:bodyPr/>
          <a:lstStyle/>
          <a:p>
            <a:pPr marL="838200" indent="-838200" algn="l" eaLnBrk="1" hangingPunct="1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b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b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b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b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688" y="2996952"/>
            <a:ext cx="6034030" cy="742279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鄭繼霖校長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2204864"/>
            <a:ext cx="7416824" cy="2209800"/>
          </a:xfrm>
        </p:spPr>
        <p:txBody>
          <a:bodyPr>
            <a:normAutofit fontScale="90000"/>
          </a:bodyPr>
          <a:lstStyle/>
          <a:p>
            <a:pPr marL="838200" indent="-838200" eaLnBrk="1" hangingPunct="1"/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校本高中課程結構</a:t>
            </a:r>
            <a:b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分班準則</a:t>
            </a:r>
            <a:b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屯門區高中聯合課程</a:t>
            </a:r>
            <a:b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應用學習課程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郭美玲副</a:t>
            </a:r>
            <a:r>
              <a:rPr lang="zh-TW" altLang="zh-HK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校長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>
          <a:xfrm>
            <a:off x="827584" y="692696"/>
            <a:ext cx="8097838" cy="720080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eaLnBrk="1" hangingPunct="1"/>
            <a:r>
              <a:rPr lang="zh-HK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高中四個核心科目的優化措施 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3568" y="1700808"/>
            <a:ext cx="8097837" cy="410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Century Gothic" panose="020B0502020202020204" pitchFamily="34" charset="0"/>
                <a:ea typeface="新細明體" panose="02020500000000000000" pitchFamily="18" charset="-120"/>
              </a:defRPr>
            </a:lvl1pPr>
            <a:lvl2pPr marL="685800" indent="-282575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Century Gothic" panose="020B0502020202020204" pitchFamily="34" charset="0"/>
                <a:ea typeface="新細明體" panose="02020500000000000000" pitchFamily="18" charset="-120"/>
              </a:defRPr>
            </a:lvl2pPr>
            <a:lvl3pPr marL="958850" indent="-2286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Century Gothic" panose="020B0502020202020204" pitchFamily="34" charset="0"/>
                <a:ea typeface="新細明體" panose="02020500000000000000" pitchFamily="18" charset="-120"/>
              </a:defRPr>
            </a:lvl3pPr>
            <a:lvl4pPr marL="1233488" indent="-2286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Century Gothic" panose="020B0502020202020204" pitchFamily="34" charset="0"/>
                <a:ea typeface="新細明體" panose="02020500000000000000" pitchFamily="18" charset="-120"/>
              </a:defRPr>
            </a:lvl4pPr>
            <a:lvl5pPr marL="1508125" indent="-2286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Century Gothic" panose="020B0502020202020204" pitchFamily="34" charset="0"/>
                <a:ea typeface="新細明體" panose="02020500000000000000" pitchFamily="18" charset="-120"/>
              </a:defRPr>
            </a:lvl5pPr>
            <a:lvl6pPr marL="1965325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Century Gothic" panose="020B0502020202020204" pitchFamily="34" charset="0"/>
                <a:ea typeface="新細明體" panose="02020500000000000000" pitchFamily="18" charset="-120"/>
              </a:defRPr>
            </a:lvl6pPr>
            <a:lvl7pPr marL="2422525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Century Gothic" panose="020B0502020202020204" pitchFamily="34" charset="0"/>
                <a:ea typeface="新細明體" panose="02020500000000000000" pitchFamily="18" charset="-120"/>
              </a:defRPr>
            </a:lvl7pPr>
            <a:lvl8pPr marL="2879725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Century Gothic" panose="020B0502020202020204" pitchFamily="34" charset="0"/>
                <a:ea typeface="新細明體" panose="02020500000000000000" pitchFamily="18" charset="-120"/>
              </a:defRPr>
            </a:lvl8pPr>
            <a:lvl9pPr marL="3336925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Century Gothic" panose="020B0502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kumimoji="0" lang="zh-HK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教育局於 </a:t>
            </a:r>
            <a:r>
              <a:rPr kumimoji="0" lang="en-US" altLang="zh-HK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2021 </a:t>
            </a:r>
            <a:r>
              <a:rPr kumimoji="0" lang="zh-HK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 </a:t>
            </a:r>
            <a:r>
              <a:rPr kumimoji="0" lang="en-US" altLang="zh-HK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 </a:t>
            </a:r>
            <a:r>
              <a:rPr kumimoji="0" lang="zh-HK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 </a:t>
            </a:r>
            <a:r>
              <a:rPr kumimoji="0" lang="en-US" altLang="zh-HK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 </a:t>
            </a:r>
            <a:r>
              <a:rPr kumimoji="0" lang="zh-HK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日至 </a:t>
            </a:r>
            <a:r>
              <a:rPr kumimoji="0" lang="en-US" altLang="zh-HK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 </a:t>
            </a:r>
            <a:r>
              <a:rPr kumimoji="0" lang="zh-HK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 </a:t>
            </a:r>
            <a:r>
              <a:rPr kumimoji="0" lang="en-US" altLang="zh-HK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 </a:t>
            </a:r>
            <a:r>
              <a:rPr kumimoji="0" lang="zh-HK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日期間，進行「優化高中核心科目</a:t>
            </a:r>
            <a:r>
              <a:rPr kumimoji="0" lang="en-US" altLang="zh-HK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——</a:t>
            </a:r>
            <a:r>
              <a:rPr kumimoji="0" lang="zh-HK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為學生創造空間和照顧學生多樣性」學校問卷調查，蒐集學界對高中四個核心科目優化方案的建議及意見。</a:t>
            </a:r>
            <a:endParaRPr kumimoji="0" lang="en-US" altLang="zh-HK" sz="32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kumimoji="0" lang="zh-HK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優化高中四個科目在 </a:t>
            </a:r>
            <a:r>
              <a:rPr kumimoji="0" lang="en-US" altLang="zh-HK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2021/22 </a:t>
            </a:r>
            <a:r>
              <a:rPr kumimoji="0" lang="zh-HK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學年於中四級實施，並於 </a:t>
            </a:r>
            <a:r>
              <a:rPr kumimoji="0" lang="en-US" altLang="zh-HK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2024 </a:t>
            </a:r>
            <a:r>
              <a:rPr kumimoji="0" lang="zh-HK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年文憑試生效。 </a:t>
            </a:r>
          </a:p>
          <a:p>
            <a:endParaRPr kumimoji="0" lang="zh-HK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>
          <a:xfrm>
            <a:off x="827584" y="620688"/>
            <a:ext cx="8097838" cy="64807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eaLnBrk="1" hangingPunct="1"/>
            <a:r>
              <a:rPr lang="zh-HK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高中四個核心科目的優化措施 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2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795398"/>
              </p:ext>
            </p:extLst>
          </p:nvPr>
        </p:nvGraphicFramePr>
        <p:xfrm>
          <a:off x="827584" y="1700808"/>
          <a:ext cx="8097838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75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1444">
                <a:tc>
                  <a:txBody>
                    <a:bodyPr/>
                    <a:lstStyle/>
                    <a:p>
                      <a:pPr algn="ctr"/>
                      <a:r>
                        <a:rPr kumimoji="0" lang="zh-HK" altLang="en-US" sz="3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科目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HK" altLang="en-US" sz="3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可釋放的課時</a:t>
                      </a:r>
                      <a:r>
                        <a:rPr kumimoji="0" lang="en-US" altLang="zh-HK" sz="3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kumimoji="0" lang="zh-HK" altLang="en-US" sz="3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概念上</a:t>
                      </a:r>
                      <a:r>
                        <a:rPr kumimoji="0" lang="en-US" altLang="zh-HK" sz="32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 </a:t>
                      </a:r>
                      <a:endParaRPr kumimoji="0" lang="zh-HK" altLang="en-US" sz="32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444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HK" altLang="en-US" sz="3200" b="1" kern="1200" dirty="0">
                          <a:solidFill>
                            <a:srgbClr val="40404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中國語文科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HK" altLang="en-US" sz="3200" b="1" kern="1200" dirty="0">
                          <a:solidFill>
                            <a:srgbClr val="40404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約</a:t>
                      </a:r>
                      <a:r>
                        <a:rPr kumimoji="0" lang="en-US" altLang="zh-HK" sz="3200" b="1" kern="1200" dirty="0">
                          <a:solidFill>
                            <a:srgbClr val="40404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</a:t>
                      </a:r>
                      <a:r>
                        <a:rPr kumimoji="0" lang="zh-HK" altLang="en-US" sz="3200" b="1" kern="1200" dirty="0">
                          <a:solidFill>
                            <a:srgbClr val="40404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小時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444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HK" altLang="en-US" sz="3200" b="1" kern="1200" dirty="0">
                          <a:solidFill>
                            <a:srgbClr val="40404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英國語文科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HK" altLang="en-US" sz="3200" b="1" kern="1200" dirty="0">
                          <a:solidFill>
                            <a:srgbClr val="40404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約</a:t>
                      </a:r>
                      <a:r>
                        <a:rPr kumimoji="0" lang="en-US" altLang="zh-HK" sz="3200" b="1" kern="1200" dirty="0">
                          <a:solidFill>
                            <a:srgbClr val="40404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</a:t>
                      </a:r>
                      <a:r>
                        <a:rPr kumimoji="0" lang="zh-HK" altLang="en-US" sz="3200" b="1" kern="1200" dirty="0">
                          <a:solidFill>
                            <a:srgbClr val="40404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小時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1444">
                <a:tc>
                  <a:txBody>
                    <a:bodyPr/>
                    <a:lstStyle/>
                    <a:p>
                      <a:pPr algn="ctr"/>
                      <a:r>
                        <a:rPr kumimoji="0" lang="zh-HK" altLang="en-US" sz="3200" b="1" kern="1200" dirty="0">
                          <a:solidFill>
                            <a:srgbClr val="40404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數學科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HK" altLang="en-US" sz="3200" b="1" kern="1200" dirty="0">
                          <a:solidFill>
                            <a:srgbClr val="40404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約</a:t>
                      </a:r>
                      <a:r>
                        <a:rPr kumimoji="0" lang="en-US" altLang="zh-HK" sz="3200" b="1" kern="1200" dirty="0">
                          <a:solidFill>
                            <a:srgbClr val="40404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</a:t>
                      </a:r>
                      <a:r>
                        <a:rPr kumimoji="0" lang="zh-HK" altLang="en-US" sz="3200" b="1" kern="1200" dirty="0">
                          <a:solidFill>
                            <a:srgbClr val="40404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小時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1444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HK" altLang="en-US" sz="32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公民與社會發展科</a:t>
                      </a:r>
                      <a:endParaRPr kumimoji="0" lang="en-US" altLang="zh-HK" sz="32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HK" altLang="en-US" sz="3200" b="1" kern="1200" dirty="0">
                          <a:solidFill>
                            <a:srgbClr val="40404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以代替通識教育科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HK" altLang="en-US" sz="3200" b="1" kern="1200" dirty="0">
                          <a:solidFill>
                            <a:srgbClr val="40404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約</a:t>
                      </a:r>
                      <a:r>
                        <a:rPr kumimoji="0" lang="en-US" altLang="zh-HK" sz="3200" b="1" kern="1200" dirty="0">
                          <a:solidFill>
                            <a:srgbClr val="40404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100</a:t>
                      </a:r>
                      <a:r>
                        <a:rPr kumimoji="0" lang="zh-HK" altLang="en-US" sz="3200" b="1" kern="1200" dirty="0">
                          <a:solidFill>
                            <a:srgbClr val="40404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小時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1444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HK" altLang="en-US" sz="3200" b="1" kern="1200" dirty="0">
                          <a:solidFill>
                            <a:srgbClr val="FFFF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總計</a:t>
                      </a:r>
                      <a:r>
                        <a:rPr lang="zh-HK" altLang="en-US" sz="1800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zh-HK" altLang="en-US" sz="32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HK" altLang="en-US" sz="3200" b="1" kern="1200" dirty="0">
                          <a:solidFill>
                            <a:srgbClr val="FFFF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約</a:t>
                      </a:r>
                      <a:r>
                        <a:rPr kumimoji="0" lang="en-US" altLang="zh-HK" sz="3200" b="1" kern="1200" dirty="0">
                          <a:solidFill>
                            <a:srgbClr val="FFFF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250</a:t>
                      </a:r>
                      <a:r>
                        <a:rPr kumimoji="0" lang="zh-HK" altLang="en-US" sz="3200" b="1" kern="1200" dirty="0">
                          <a:solidFill>
                            <a:srgbClr val="FFFF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小時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gray">
          <a:xfrm>
            <a:off x="1019812" y="471344"/>
            <a:ext cx="8097838" cy="760413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Century Gothic" panose="020B0502020202020204" pitchFamily="34" charset="0"/>
                <a:ea typeface="新細明體" panose="02020500000000000000" pitchFamily="18" charset="-12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Century Gothic" panose="020B0502020202020204" pitchFamily="34" charset="0"/>
                <a:ea typeface="新細明體" panose="02020500000000000000" pitchFamily="18" charset="-12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Century Gothic" panose="020B0502020202020204" pitchFamily="34" charset="0"/>
                <a:ea typeface="新細明體" panose="02020500000000000000" pitchFamily="18" charset="-12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Century Gothic" panose="020B0502020202020204" pitchFamily="34" charset="0"/>
                <a:ea typeface="新細明體" panose="02020500000000000000" pitchFamily="18" charset="-12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eaLnBrk="1" hangingPunct="1">
              <a:defRPr/>
            </a:pPr>
            <a:r>
              <a:rPr kumimoji="0" lang="zh-TW" altLang="en-US" sz="3600" b="1" dirty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校本</a:t>
            </a:r>
            <a:r>
              <a:rPr kumimoji="0" lang="zh-HK" altLang="en-US" sz="3600" b="1" dirty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課程結構</a:t>
            </a:r>
            <a:endParaRPr kumimoji="0" lang="zh-TW" altLang="en-US" sz="3600" b="1" dirty="0">
              <a:solidFill>
                <a:schemeClr val="accent3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05786"/>
              </p:ext>
            </p:extLst>
          </p:nvPr>
        </p:nvGraphicFramePr>
        <p:xfrm>
          <a:off x="814918" y="1830454"/>
          <a:ext cx="7933547" cy="1049338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1614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5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8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045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4669">
                <a:tc>
                  <a:txBody>
                    <a:bodyPr/>
                    <a:lstStyle/>
                    <a:p>
                      <a:pPr algn="ctr"/>
                      <a:r>
                        <a:rPr lang="zh-TW" sz="2400" b="1" kern="100" dirty="0">
                          <a:effectLst/>
                          <a:latin typeface="Arial" panose="020B0604020202020204" pitchFamily="34" charset="0"/>
                          <a:ea typeface="DFKai-SB" panose="03000509000000000000" pitchFamily="49" charset="-120"/>
                          <a:cs typeface="Arial" panose="020B0604020202020204" pitchFamily="34" charset="0"/>
                        </a:rPr>
                        <a:t>中國語文</a:t>
                      </a:r>
                    </a:p>
                  </a:txBody>
                  <a:tcPr marL="68590" marR="685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2400" b="0" i="0" kern="100" dirty="0">
                          <a:effectLst/>
                          <a:latin typeface="Times New Roman" panose="02020603050405020304" pitchFamily="18" charset="0"/>
                          <a:ea typeface="DFKai-SB" panose="03000509000000000000" pitchFamily="49" charset="-120"/>
                          <a:cs typeface="Times New Roman" panose="02020603050405020304" pitchFamily="18" charset="0"/>
                        </a:rPr>
                        <a:t>English</a:t>
                      </a:r>
                      <a:endParaRPr lang="zh-TW" sz="2400" b="0" i="0" kern="100" dirty="0">
                        <a:effectLst/>
                        <a:latin typeface="Times New Roman" panose="02020603050405020304" pitchFamily="18" charset="0"/>
                        <a:ea typeface="DFKai-SB" panose="0300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90" marR="685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2400" b="0" i="0" kern="100" dirty="0">
                          <a:effectLst/>
                          <a:latin typeface="Times New Roman" panose="02020603050405020304" pitchFamily="18" charset="0"/>
                          <a:ea typeface="DFKai-SB" panose="03000509000000000000" pitchFamily="49" charset="-120"/>
                          <a:cs typeface="Times New Roman" panose="02020603050405020304" pitchFamily="18" charset="0"/>
                        </a:rPr>
                        <a:t>Mathematics</a:t>
                      </a:r>
                      <a:endParaRPr lang="zh-TW" sz="2400" b="0" i="0" kern="100" dirty="0">
                        <a:effectLst/>
                        <a:latin typeface="Times New Roman" panose="02020603050405020304" pitchFamily="18" charset="0"/>
                        <a:ea typeface="DFKai-SB" panose="0300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90" marR="685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00" dirty="0">
                          <a:effectLst/>
                          <a:latin typeface="Times New Roman" panose="02020603050405020304" pitchFamily="18" charset="0"/>
                          <a:ea typeface="DFKai-SB" panose="03000509000000000000" pitchFamily="49" charset="-120"/>
                          <a:cs typeface="Times New Roman" panose="02020603050405020304" pitchFamily="18" charset="0"/>
                        </a:rPr>
                        <a:t>公民與社會發展</a:t>
                      </a:r>
                      <a:endParaRPr lang="zh-TW" sz="2400" b="1" kern="100" dirty="0">
                        <a:effectLst/>
                        <a:latin typeface="Times New Roman" panose="02020603050405020304" pitchFamily="18" charset="0"/>
                        <a:ea typeface="DFKai-SB" panose="0300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90" marR="685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669"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2400" b="1" kern="1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49" charset="-12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zh-TW" sz="2400" b="1" kern="1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49" charset="-120"/>
                          <a:cs typeface="Times New Roman" panose="02020603050405020304" pitchFamily="18" charset="0"/>
                        </a:rPr>
                        <a:t>堂</a:t>
                      </a:r>
                    </a:p>
                  </a:txBody>
                  <a:tcPr marL="68590" marR="685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49" charset="-12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altLang="zh-HK" sz="2400" b="1" kern="1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49" charset="-12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zh-TW" sz="2400" b="1" kern="1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49" charset="-120"/>
                          <a:cs typeface="Times New Roman" panose="02020603050405020304" pitchFamily="18" charset="0"/>
                        </a:rPr>
                        <a:t>堂</a:t>
                      </a:r>
                    </a:p>
                  </a:txBody>
                  <a:tcPr marL="68590" marR="685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49" charset="-12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zh-TW" sz="2400" b="1" kern="1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49" charset="-120"/>
                          <a:cs typeface="Times New Roman" panose="02020603050405020304" pitchFamily="18" charset="0"/>
                        </a:rPr>
                        <a:t>堂</a:t>
                      </a:r>
                    </a:p>
                  </a:txBody>
                  <a:tcPr marL="68590" marR="685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2400" b="1" kern="1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49" charset="-12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zh-TW" sz="2400" b="1" kern="1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49" charset="-120"/>
                          <a:cs typeface="Times New Roman" panose="02020603050405020304" pitchFamily="18" charset="0"/>
                        </a:rPr>
                        <a:t>堂</a:t>
                      </a:r>
                    </a:p>
                  </a:txBody>
                  <a:tcPr marL="68590" marR="685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矩形 10"/>
          <p:cNvSpPr/>
          <p:nvPr/>
        </p:nvSpPr>
        <p:spPr>
          <a:xfrm rot="21072663">
            <a:off x="5843577" y="663108"/>
            <a:ext cx="1938338" cy="769938"/>
          </a:xfrm>
          <a:prstGeom prst="rect">
            <a:avLst/>
          </a:prstGeom>
          <a:solidFill>
            <a:srgbClr val="FFC000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4400" b="1" kern="100" dirty="0">
                <a:solidFill>
                  <a:schemeClr val="accent6">
                    <a:lumMod val="50000"/>
                  </a:schemeClr>
                </a:solidFill>
                <a:latin typeface="LINGWAI SC MEDIUM" panose="03050602040302020204" pitchFamily="66" charset="-122"/>
                <a:ea typeface="LINGWAI SC MEDIUM" panose="03050602040302020204" pitchFamily="66" charset="-122"/>
                <a:cs typeface="LINGWAI SC MEDIUM" panose="03050602040302020204" pitchFamily="66" charset="-122"/>
              </a:rPr>
              <a:t>兩班</a:t>
            </a:r>
            <a:endParaRPr lang="zh-HK" altLang="en-US" sz="4400" b="1" dirty="0">
              <a:solidFill>
                <a:schemeClr val="accent6">
                  <a:lumMod val="50000"/>
                </a:schemeClr>
              </a:solidFill>
              <a:latin typeface="LINGWAI SC MEDIUM" panose="03050602040302020204" pitchFamily="66" charset="-122"/>
              <a:ea typeface="LINGWAI SC MEDIUM" panose="03050602040302020204" pitchFamily="66" charset="-122"/>
              <a:cs typeface="LINGWAI SC MEDIUM" panose="03050602040302020204" pitchFamily="66" charset="-122"/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903053"/>
              </p:ext>
            </p:extLst>
          </p:nvPr>
        </p:nvGraphicFramePr>
        <p:xfrm>
          <a:off x="814918" y="3212976"/>
          <a:ext cx="8062695" cy="3108960"/>
        </p:xfrm>
        <a:graphic>
          <a:graphicData uri="http://schemas.openxmlformats.org/drawingml/2006/table">
            <a:tbl>
              <a:tblPr/>
              <a:tblGrid>
                <a:gridCol w="2833496">
                  <a:extLst>
                    <a:ext uri="{9D8B030D-6E8A-4147-A177-3AD203B41FA5}">
                      <a16:colId xmlns:a16="http://schemas.microsoft.com/office/drawing/2014/main" val="3355186618"/>
                    </a:ext>
                  </a:extLst>
                </a:gridCol>
                <a:gridCol w="3162935">
                  <a:extLst>
                    <a:ext uri="{9D8B030D-6E8A-4147-A177-3AD203B41FA5}">
                      <a16:colId xmlns:a16="http://schemas.microsoft.com/office/drawing/2014/main" val="3900070849"/>
                    </a:ext>
                  </a:extLst>
                </a:gridCol>
                <a:gridCol w="2066264">
                  <a:extLst>
                    <a:ext uri="{9D8B030D-6E8A-4147-A177-3AD203B41FA5}">
                      <a16:colId xmlns:a16="http://schemas.microsoft.com/office/drawing/2014/main" val="1442508418"/>
                    </a:ext>
                  </a:extLst>
                </a:gridCol>
              </a:tblGrid>
              <a:tr h="365760"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kumimoji="0" lang="en-US" altLang="zh-HK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zh-HK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HK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(7</a:t>
                      </a:r>
                      <a:r>
                        <a:rPr kumimoji="0" lang="zh-TW" altLang="zh-HK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堂</a:t>
                      </a:r>
                      <a:r>
                        <a:rPr kumimoji="0" lang="en-US" altLang="zh-TW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0" lang="zh-TW" altLang="zh-HK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729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HK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X2</a:t>
                      </a:r>
                      <a:r>
                        <a:rPr kumimoji="0" lang="zh-HK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HK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(7</a:t>
                      </a:r>
                      <a:r>
                        <a:rPr kumimoji="0" lang="zh-TW" altLang="zh-HK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堂</a:t>
                      </a:r>
                      <a:r>
                        <a:rPr kumimoji="0" lang="en-US" altLang="zh-TW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0" lang="zh-TW" altLang="zh-HK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729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HK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X3</a:t>
                      </a:r>
                      <a:r>
                        <a:rPr kumimoji="0" lang="zh-HK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HK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(7</a:t>
                      </a:r>
                      <a:r>
                        <a:rPr kumimoji="0" lang="zh-TW" altLang="zh-HK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堂</a:t>
                      </a:r>
                      <a:r>
                        <a:rPr kumimoji="0" lang="en-US" altLang="zh-TW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0" lang="zh-TW" altLang="zh-HK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72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3926037"/>
                  </a:ext>
                </a:extLst>
              </a:tr>
              <a:tr h="2194878"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Chemistry(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H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歷史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0" lang="zh-TW" altLang="zh-HK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H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視藝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H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經濟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H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資訊與通訊科技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0" lang="zh-TW" altLang="zh-HK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健康管理與社會關懷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一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Physics(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HK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生物</a:t>
                      </a:r>
                      <a:r>
                        <a:rPr kumimoji="0" lang="en-US" altLang="zh-H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一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)(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0" lang="en-US" altLang="zh-HK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H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中</a:t>
                      </a:r>
                      <a:r>
                        <a:rPr kumimoji="0" lang="zh-TW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國歷</a:t>
                      </a:r>
                      <a:r>
                        <a:rPr kumimoji="0" lang="zh-TW" altLang="zh-H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史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0" lang="zh-TW" altLang="zh-HK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地理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0" lang="zh-TW" altLang="zh-HK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H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企</a:t>
                      </a:r>
                      <a:r>
                        <a:rPr kumimoji="0" lang="zh-TW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業、</a:t>
                      </a:r>
                      <a:r>
                        <a:rPr kumimoji="0" lang="zh-TW" altLang="zh-H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會</a:t>
                      </a:r>
                      <a:r>
                        <a:rPr kumimoji="0" lang="zh-TW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計與</a:t>
                      </a:r>
                      <a:r>
                        <a:rPr kumimoji="0" lang="zh-TW" altLang="zh-H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財</a:t>
                      </a:r>
                      <a:r>
                        <a:rPr kumimoji="0" lang="zh-TW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務概論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一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健康管理與社會關懷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二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HK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H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企會財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二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)(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0" lang="zh-TW" altLang="zh-HK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H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Biology(2)(</a:t>
                      </a:r>
                      <a:r>
                        <a:rPr kumimoji="0" lang="en-US" altLang="zh-H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kumimoji="0" lang="en-US" altLang="zh-H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kumimoji="0" lang="en-US" altLang="zh-H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2(</a:t>
                      </a:r>
                      <a:r>
                        <a:rPr kumimoji="0" lang="en-US" altLang="zh-H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kumimoji="0" lang="en-US" altLang="zh-H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0" lang="zh-TW" altLang="zh-HK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9304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055475"/>
              </p:ext>
            </p:extLst>
          </p:nvPr>
        </p:nvGraphicFramePr>
        <p:xfrm>
          <a:off x="395536" y="3284984"/>
          <a:ext cx="8482171" cy="2804160"/>
        </p:xfrm>
        <a:graphic>
          <a:graphicData uri="http://schemas.openxmlformats.org/drawingml/2006/table">
            <a:tbl>
              <a:tblPr/>
              <a:tblGrid>
                <a:gridCol w="2930069">
                  <a:extLst>
                    <a:ext uri="{9D8B030D-6E8A-4147-A177-3AD203B41FA5}">
                      <a16:colId xmlns:a16="http://schemas.microsoft.com/office/drawing/2014/main" val="2165806887"/>
                    </a:ext>
                  </a:extLst>
                </a:gridCol>
                <a:gridCol w="3046595">
                  <a:extLst>
                    <a:ext uri="{9D8B030D-6E8A-4147-A177-3AD203B41FA5}">
                      <a16:colId xmlns:a16="http://schemas.microsoft.com/office/drawing/2014/main" val="1660160012"/>
                    </a:ext>
                  </a:extLst>
                </a:gridCol>
                <a:gridCol w="2505507">
                  <a:extLst>
                    <a:ext uri="{9D8B030D-6E8A-4147-A177-3AD203B41FA5}">
                      <a16:colId xmlns:a16="http://schemas.microsoft.com/office/drawing/2014/main" val="1555180643"/>
                    </a:ext>
                  </a:extLst>
                </a:gridCol>
              </a:tblGrid>
              <a:tr h="365760"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HK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X1</a:t>
                      </a:r>
                      <a:r>
                        <a:rPr kumimoji="0" lang="zh-HK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HK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(7</a:t>
                      </a:r>
                      <a:r>
                        <a:rPr kumimoji="0" lang="zh-TW" altLang="zh-HK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堂</a:t>
                      </a:r>
                      <a:r>
                        <a:rPr kumimoji="0" lang="en-US" altLang="zh-TW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0" lang="zh-TW" altLang="zh-HK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729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HK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X2</a:t>
                      </a:r>
                      <a:r>
                        <a:rPr kumimoji="0" lang="zh-HK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HK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(7</a:t>
                      </a:r>
                      <a:r>
                        <a:rPr kumimoji="0" lang="zh-TW" altLang="zh-HK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堂</a:t>
                      </a:r>
                      <a:r>
                        <a:rPr kumimoji="0" lang="en-US" altLang="zh-TW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0" lang="zh-TW" altLang="zh-HK" sz="24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729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HK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HK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(4</a:t>
                      </a:r>
                      <a:r>
                        <a:rPr kumimoji="0" lang="zh-TW" altLang="zh-HK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堂</a:t>
                      </a:r>
                      <a:r>
                        <a:rPr kumimoji="0" lang="en-US" altLang="zh-TW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0" lang="zh-TW" altLang="zh-HK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72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717532"/>
                  </a:ext>
                </a:extLst>
              </a:tr>
              <a:tr h="2194878"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Chemistry(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H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歷史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0" lang="zh-TW" altLang="zh-HK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H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視藝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H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經濟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H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資訊與通訊科技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0" lang="zh-TW" altLang="zh-HK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健康管理與社會關懷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一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Physics(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HK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生物</a:t>
                      </a:r>
                      <a:r>
                        <a:rPr kumimoji="0" lang="en-US" altLang="zh-H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一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)(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0" lang="en-US" altLang="zh-HK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H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中</a:t>
                      </a:r>
                      <a:r>
                        <a:rPr kumimoji="0" lang="zh-TW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國歷</a:t>
                      </a:r>
                      <a:r>
                        <a:rPr kumimoji="0" lang="zh-TW" altLang="zh-H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史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0" lang="zh-TW" altLang="zh-HK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地理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0" lang="zh-TW" altLang="zh-HK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H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企</a:t>
                      </a:r>
                      <a:r>
                        <a:rPr kumimoji="0" lang="zh-TW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業、</a:t>
                      </a:r>
                      <a:r>
                        <a:rPr kumimoji="0" lang="zh-TW" altLang="zh-H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會</a:t>
                      </a:r>
                      <a:r>
                        <a:rPr kumimoji="0" lang="zh-TW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計與</a:t>
                      </a:r>
                      <a:r>
                        <a:rPr kumimoji="0" lang="zh-TW" altLang="zh-H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財</a:t>
                      </a:r>
                      <a:r>
                        <a:rPr kumimoji="0" lang="zh-TW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務概論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一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健康管理與社會關懷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二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LAC*(2</a:t>
                      </a:r>
                      <a:r>
                        <a:rPr kumimoji="0" lang="zh-TW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堂</a:t>
                      </a:r>
                      <a:r>
                        <a:rPr kumimoji="0" lang="en-US" altLang="zh-TW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X1</a:t>
                      </a:r>
                      <a:r>
                        <a:rPr kumimoji="0" lang="zh-TW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導修</a:t>
                      </a:r>
                      <a:r>
                        <a:rPr kumimoji="0" lang="en-US" altLang="zh-TW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(1</a:t>
                      </a:r>
                      <a:r>
                        <a:rPr kumimoji="0" lang="zh-TW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堂</a:t>
                      </a:r>
                      <a:r>
                        <a:rPr kumimoji="0" lang="en-US" altLang="zh-TW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X2</a:t>
                      </a:r>
                      <a:r>
                        <a:rPr kumimoji="0" lang="zh-TW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導修</a:t>
                      </a:r>
                      <a:r>
                        <a:rPr kumimoji="0" lang="en-US" altLang="zh-TW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(1</a:t>
                      </a:r>
                      <a:r>
                        <a:rPr kumimoji="0" lang="zh-TW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堂</a:t>
                      </a:r>
                      <a:r>
                        <a:rPr kumimoji="0" lang="en-US" altLang="zh-TW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600" b="1" i="0" u="none" strike="noStrike" kern="1200" baseline="0" dirty="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  <a:cs typeface="+mn-cs"/>
                        </a:rPr>
                        <a:t>*</a:t>
                      </a:r>
                      <a:r>
                        <a:rPr lang="en-US" sz="1600" b="1" i="0" u="none" strike="noStrike" kern="1200" baseline="0" dirty="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  <a:cs typeface="+mn-cs"/>
                        </a:rPr>
                        <a:t>LAC</a:t>
                      </a:r>
                      <a:r>
                        <a:rPr lang="zh-TW" altLang="en-US" sz="1600" b="1" i="0" u="none" strike="noStrike" kern="1200" baseline="0" dirty="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  <a:cs typeface="+mn-cs"/>
                        </a:rPr>
                        <a:t>：校本跨學科英語課</a:t>
                      </a:r>
                      <a:endParaRPr lang="en-US" altLang="zh-TW" sz="1600" b="1" i="0" u="none" strike="noStrike" kern="1200" baseline="0" dirty="0">
                        <a:solidFill>
                          <a:srgbClr val="404040"/>
                        </a:solidFill>
                        <a:latin typeface="Century Gothic" panose="020B0502020202020204" pitchFamily="34" charset="0"/>
                        <a:ea typeface="新細明體" panose="02020500000000000000" pitchFamily="18" charset="-120"/>
                        <a:cs typeface="+mn-cs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600" b="1" i="0" u="none" strike="noStrike" kern="1200" baseline="0" dirty="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  <a:cs typeface="+mn-cs"/>
                        </a:rPr>
                        <a:t>   (Language across the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600" b="1" i="0" u="none" strike="noStrike" kern="1200" baseline="0" dirty="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  <a:ea typeface="新細明體" panose="02020500000000000000" pitchFamily="18" charset="-120"/>
                          <a:cs typeface="+mn-cs"/>
                        </a:rPr>
                        <a:t>            Curriculum)</a:t>
                      </a:r>
                      <a:endParaRPr kumimoji="0" lang="zh-TW" altLang="zh-HK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1893816"/>
                  </a:ext>
                </a:extLst>
              </a:tr>
            </a:tbl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 bwMode="gray">
          <a:xfrm>
            <a:off x="1046162" y="488212"/>
            <a:ext cx="8097838" cy="760413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Century Gothic" panose="020B0502020202020204" pitchFamily="34" charset="0"/>
                <a:ea typeface="新細明體" panose="02020500000000000000" pitchFamily="18" charset="-12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Century Gothic" panose="020B0502020202020204" pitchFamily="34" charset="0"/>
                <a:ea typeface="新細明體" panose="02020500000000000000" pitchFamily="18" charset="-12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Century Gothic" panose="020B0502020202020204" pitchFamily="34" charset="0"/>
                <a:ea typeface="新細明體" panose="02020500000000000000" pitchFamily="18" charset="-12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Century Gothic" panose="020B0502020202020204" pitchFamily="34" charset="0"/>
                <a:ea typeface="新細明體" panose="02020500000000000000" pitchFamily="18" charset="-12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eaLnBrk="1" hangingPunct="1">
              <a:defRPr/>
            </a:pPr>
            <a:r>
              <a:rPr kumimoji="0" lang="zh-TW" altLang="en-US" sz="3600" b="1" dirty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校本</a:t>
            </a:r>
            <a:r>
              <a:rPr kumimoji="0" lang="zh-HK" altLang="en-US" sz="3600" b="1" dirty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課程結構</a:t>
            </a:r>
            <a:endParaRPr kumimoji="0" lang="zh-TW" altLang="en-US" sz="3600" b="1" dirty="0">
              <a:solidFill>
                <a:schemeClr val="accent3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430927"/>
              </p:ext>
            </p:extLst>
          </p:nvPr>
        </p:nvGraphicFramePr>
        <p:xfrm>
          <a:off x="919568" y="1773828"/>
          <a:ext cx="7707367" cy="1049338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1658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4669">
                <a:tc>
                  <a:txBody>
                    <a:bodyPr/>
                    <a:lstStyle/>
                    <a:p>
                      <a:pPr algn="ctr"/>
                      <a:r>
                        <a:rPr lang="zh-TW" sz="2400" b="1" kern="100" dirty="0">
                          <a:effectLst/>
                          <a:latin typeface="Arial" panose="020B0604020202020204" pitchFamily="34" charset="0"/>
                          <a:ea typeface="DFKai-SB" panose="03000509000000000000" pitchFamily="49" charset="-120"/>
                          <a:cs typeface="Arial" panose="020B0604020202020204" pitchFamily="34" charset="0"/>
                        </a:rPr>
                        <a:t>中國語文</a:t>
                      </a:r>
                    </a:p>
                  </a:txBody>
                  <a:tcPr marL="68590" marR="685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2400" b="0" i="0" kern="100" dirty="0">
                          <a:effectLst/>
                          <a:latin typeface="Times New Roman" panose="02020603050405020304" pitchFamily="18" charset="0"/>
                          <a:ea typeface="DFKai-SB" panose="03000509000000000000" pitchFamily="49" charset="-120"/>
                          <a:cs typeface="Times New Roman" panose="02020603050405020304" pitchFamily="18" charset="0"/>
                        </a:rPr>
                        <a:t>English</a:t>
                      </a:r>
                      <a:endParaRPr lang="zh-TW" sz="2400" b="0" i="0" kern="100" dirty="0">
                        <a:effectLst/>
                        <a:latin typeface="Times New Roman" panose="02020603050405020304" pitchFamily="18" charset="0"/>
                        <a:ea typeface="DFKai-SB" panose="0300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90" marR="685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2400" b="0" i="0" kern="100" dirty="0">
                          <a:effectLst/>
                          <a:latin typeface="Times New Roman" panose="02020603050405020304" pitchFamily="18" charset="0"/>
                          <a:ea typeface="DFKai-SB" panose="03000509000000000000" pitchFamily="49" charset="-120"/>
                          <a:cs typeface="Times New Roman" panose="02020603050405020304" pitchFamily="18" charset="0"/>
                        </a:rPr>
                        <a:t>Mathematics</a:t>
                      </a:r>
                      <a:endParaRPr lang="zh-TW" sz="2400" b="0" i="0" kern="100" dirty="0">
                        <a:effectLst/>
                        <a:latin typeface="Times New Roman" panose="02020603050405020304" pitchFamily="18" charset="0"/>
                        <a:ea typeface="DFKai-SB" panose="0300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90" marR="685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kern="100" dirty="0">
                          <a:effectLst/>
                          <a:latin typeface="Times New Roman" panose="02020603050405020304" pitchFamily="18" charset="0"/>
                          <a:ea typeface="DFKai-SB" panose="03000509000000000000" pitchFamily="49" charset="-120"/>
                          <a:cs typeface="Times New Roman" panose="02020603050405020304" pitchFamily="18" charset="0"/>
                        </a:rPr>
                        <a:t>公民與社會發展</a:t>
                      </a:r>
                      <a:endParaRPr lang="zh-TW" sz="2400" b="1" kern="100" dirty="0">
                        <a:effectLst/>
                        <a:latin typeface="Times New Roman" panose="02020603050405020304" pitchFamily="18" charset="0"/>
                        <a:ea typeface="DFKai-SB" panose="03000509000000000000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590" marR="685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669"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2400" b="1" kern="1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49" charset="-12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zh-TW" sz="2400" b="1" kern="1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49" charset="-120"/>
                          <a:cs typeface="Times New Roman" panose="02020603050405020304" pitchFamily="18" charset="0"/>
                        </a:rPr>
                        <a:t>堂</a:t>
                      </a:r>
                    </a:p>
                  </a:txBody>
                  <a:tcPr marL="68590" marR="685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49" charset="-12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altLang="zh-HK" sz="2400" b="1" kern="1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49" charset="-12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zh-TW" sz="2400" b="1" kern="1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49" charset="-120"/>
                          <a:cs typeface="Times New Roman" panose="02020603050405020304" pitchFamily="18" charset="0"/>
                        </a:rPr>
                        <a:t>堂</a:t>
                      </a:r>
                    </a:p>
                  </a:txBody>
                  <a:tcPr marL="68590" marR="685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49" charset="-12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zh-TW" sz="2400" b="1" kern="1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49" charset="-120"/>
                          <a:cs typeface="Times New Roman" panose="02020603050405020304" pitchFamily="18" charset="0"/>
                        </a:rPr>
                        <a:t>堂</a:t>
                      </a:r>
                    </a:p>
                  </a:txBody>
                  <a:tcPr marL="68590" marR="685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2400" b="1" kern="1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49" charset="-12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zh-TW" sz="2400" b="1" kern="1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49" charset="-120"/>
                          <a:cs typeface="Times New Roman" panose="02020603050405020304" pitchFamily="18" charset="0"/>
                        </a:rPr>
                        <a:t>堂</a:t>
                      </a:r>
                    </a:p>
                  </a:txBody>
                  <a:tcPr marL="68590" marR="685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矩形 10"/>
          <p:cNvSpPr/>
          <p:nvPr/>
        </p:nvSpPr>
        <p:spPr>
          <a:xfrm rot="21072663">
            <a:off x="5843577" y="631777"/>
            <a:ext cx="1938338" cy="769938"/>
          </a:xfrm>
          <a:prstGeom prst="rect">
            <a:avLst/>
          </a:prstGeom>
          <a:solidFill>
            <a:srgbClr val="FFC000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4400" b="1" kern="100" dirty="0">
                <a:solidFill>
                  <a:schemeClr val="accent6">
                    <a:lumMod val="50000"/>
                  </a:schemeClr>
                </a:solidFill>
                <a:latin typeface="LINGWAI SC MEDIUM" panose="03050602040302020204" pitchFamily="66" charset="-122"/>
                <a:ea typeface="LINGWAI SC MEDIUM" panose="03050602040302020204" pitchFamily="66" charset="-122"/>
                <a:cs typeface="LINGWAI SC MEDIUM" panose="03050602040302020204" pitchFamily="66" charset="-122"/>
              </a:rPr>
              <a:t>三班</a:t>
            </a:r>
            <a:endParaRPr lang="zh-HK" altLang="en-US" sz="4400" b="1" dirty="0">
              <a:solidFill>
                <a:schemeClr val="accent6">
                  <a:lumMod val="50000"/>
                </a:schemeClr>
              </a:solidFill>
              <a:latin typeface="LINGWAI SC MEDIUM" panose="03050602040302020204" pitchFamily="66" charset="-122"/>
              <a:ea typeface="LINGWAI SC MEDIUM" panose="03050602040302020204" pitchFamily="66" charset="-122"/>
              <a:cs typeface="LINGWAI SC MEDIUM" panose="03050602040302020204" pitchFamily="66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徽章</Template>
  <TotalTime>2880</TotalTime>
  <Words>1809</Words>
  <Application>Microsoft Office PowerPoint</Application>
  <PresentationFormat>如螢幕大小 (4:3)</PresentationFormat>
  <Paragraphs>328</Paragraphs>
  <Slides>35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35</vt:i4>
      </vt:variant>
    </vt:vector>
  </HeadingPairs>
  <TitlesOfParts>
    <vt:vector size="47" baseType="lpstr">
      <vt:lpstr>LINGWAI SC MEDIUM</vt:lpstr>
      <vt:lpstr>方正蘭亭中黑_BIG5</vt:lpstr>
      <vt:lpstr>微軟正黑體</vt:lpstr>
      <vt:lpstr>DFKai-SB</vt:lpstr>
      <vt:lpstr>Arial</vt:lpstr>
      <vt:lpstr>Century Gothic</vt:lpstr>
      <vt:lpstr>Gill Sans MT</vt:lpstr>
      <vt:lpstr>Impact</vt:lpstr>
      <vt:lpstr>Times New Roman</vt:lpstr>
      <vt:lpstr>Wingdings</vt:lpstr>
      <vt:lpstr>Wingdings 3</vt:lpstr>
      <vt:lpstr>Badge</vt:lpstr>
      <vt:lpstr>浸信會永隆中學 中三家長晚會  2024.5.10</vt:lpstr>
      <vt:lpstr>PowerPoint 簡報</vt:lpstr>
      <vt:lpstr>家長晚會流程:</vt:lpstr>
      <vt:lpstr>                </vt:lpstr>
      <vt:lpstr>      校本高中課程結構 分班準則  屯門區高中聯合課程 應用學習課程</vt:lpstr>
      <vt:lpstr>高中四個核心科目的優化措施 </vt:lpstr>
      <vt:lpstr>高中四個核心科目的優化措施 </vt:lpstr>
      <vt:lpstr>PowerPoint 簡報</vt:lpstr>
      <vt:lpstr>PowerPoint 簡報</vt:lpstr>
      <vt:lpstr>中三全年成績比重</vt:lpstr>
      <vt:lpstr>其他選修科的選擇</vt:lpstr>
      <vt:lpstr>屯門區高中聯合課程</vt:lpstr>
      <vt:lpstr>屯門區高中聯合課程報名須知</vt:lpstr>
      <vt:lpstr>屯門區高中聯合課程報名須知</vt:lpstr>
      <vt:lpstr>屯門區高中聯合課程報名須知</vt:lpstr>
      <vt:lpstr>屯門區高中聯合課程報名須知</vt:lpstr>
      <vt:lpstr>屯門區高中聯合課程報名須知</vt:lpstr>
      <vt:lpstr>應用學習課程(apl)</vt:lpstr>
      <vt:lpstr>應用學習課程</vt:lpstr>
      <vt:lpstr>應用學習課程</vt:lpstr>
      <vt:lpstr>應用學習課程  (2025-2027學年提供課程)</vt:lpstr>
      <vt:lpstr>應用學習課程</vt:lpstr>
      <vt:lpstr>應用學習課程</vt:lpstr>
      <vt:lpstr>應用學習課程</vt:lpstr>
      <vt:lpstr>應用學習課程</vt:lpstr>
      <vt:lpstr>應用學習課程</vt:lpstr>
      <vt:lpstr>應用學習課程</vt:lpstr>
      <vt:lpstr>應用學習課程</vt:lpstr>
      <vt:lpstr>PowerPoint 簡報</vt:lpstr>
      <vt:lpstr>應用學習課程</vt:lpstr>
      <vt:lpstr>應用學習課程 – 就業方面的認受性</vt:lpstr>
      <vt:lpstr>應用學習課程 – 資歷認可</vt:lpstr>
      <vt:lpstr>應用學習課程</vt:lpstr>
      <vt:lpstr> 升中四選科策略  </vt:lpstr>
      <vt:lpstr>問答時段  Q &amp; A</vt:lpstr>
    </vt:vector>
  </TitlesOfParts>
  <Company>Baptist Wing Lung Secondary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潔明的煩惱</dc:title>
  <dc:creator>staff</dc:creator>
  <cp:lastModifiedBy>Ng Wai King Sarah</cp:lastModifiedBy>
  <cp:revision>266</cp:revision>
  <cp:lastPrinted>2022-06-24T05:46:05Z</cp:lastPrinted>
  <dcterms:created xsi:type="dcterms:W3CDTF">2009-03-02T07:17:42Z</dcterms:created>
  <dcterms:modified xsi:type="dcterms:W3CDTF">2024-05-13T01:55:33Z</dcterms:modified>
</cp:coreProperties>
</file>